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6" r:id="rId2"/>
    <p:sldId id="267" r:id="rId3"/>
    <p:sldId id="262" r:id="rId4"/>
    <p:sldId id="268" r:id="rId5"/>
    <p:sldId id="257" r:id="rId6"/>
    <p:sldId id="269" r:id="rId7"/>
    <p:sldId id="270" r:id="rId8"/>
    <p:sldId id="271" r:id="rId9"/>
    <p:sldId id="274" r:id="rId10"/>
    <p:sldId id="275" r:id="rId11"/>
    <p:sldId id="279" r:id="rId12"/>
    <p:sldId id="280" r:id="rId13"/>
    <p:sldId id="281" r:id="rId14"/>
    <p:sldId id="282" r:id="rId15"/>
    <p:sldId id="283" r:id="rId16"/>
    <p:sldId id="293" r:id="rId17"/>
    <p:sldId id="284" r:id="rId18"/>
    <p:sldId id="285" r:id="rId19"/>
    <p:sldId id="286" r:id="rId20"/>
    <p:sldId id="287" r:id="rId21"/>
    <p:sldId id="288" r:id="rId22"/>
    <p:sldId id="289" r:id="rId23"/>
    <p:sldId id="290" r:id="rId24"/>
    <p:sldId id="291" r:id="rId25"/>
    <p:sldId id="294" r:id="rId26"/>
    <p:sldId id="295" r:id="rId27"/>
    <p:sldId id="296" r:id="rId28"/>
    <p:sldId id="297" r:id="rId29"/>
    <p:sldId id="276" r:id="rId30"/>
    <p:sldId id="272" r:id="rId31"/>
    <p:sldId id="273" r:id="rId32"/>
    <p:sldId id="298" r:id="rId33"/>
    <p:sldId id="299" r:id="rId34"/>
    <p:sldId id="300" r:id="rId35"/>
    <p:sldId id="301" r:id="rId36"/>
    <p:sldId id="302" r:id="rId37"/>
    <p:sldId id="303" r:id="rId38"/>
    <p:sldId id="311" r:id="rId39"/>
    <p:sldId id="312" r:id="rId40"/>
    <p:sldId id="316" r:id="rId41"/>
    <p:sldId id="315" r:id="rId42"/>
    <p:sldId id="306" r:id="rId43"/>
    <p:sldId id="305" r:id="rId44"/>
    <p:sldId id="309" r:id="rId45"/>
    <p:sldId id="310" r:id="rId46"/>
    <p:sldId id="313" r:id="rId47"/>
    <p:sldId id="314" r:id="rId48"/>
    <p:sldId id="307" r:id="rId49"/>
    <p:sldId id="308" r:id="rId50"/>
    <p:sldId id="264" r:id="rId51"/>
    <p:sldId id="266" r:id="rId52"/>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AED9A-E81F-4C4E-B5B7-7E3E912CF34C}" v="551" dt="2020-06-05T11:25:46.100"/>
    <p1510:client id="{2B16821E-B8DC-4F91-9355-E193338A7642}" v="3" dt="2020-06-01T20:01:40.936"/>
    <p1510:client id="{3522CF47-9187-453B-9CE6-977CC0C58139}" v="1081" dt="2020-06-12T10:35:52.769"/>
    <p1510:client id="{4AC83039-F86E-4D5A-A287-A3BE0D55EFFB}" v="580" dt="2020-06-11T15:03:41.090"/>
    <p1510:client id="{67F39B68-D4B7-4277-AD1F-B7FB14B1C138}" v="371" dt="2020-06-04T00:15:19.217"/>
    <p1510:client id="{6E30647D-3C94-49C2-86E6-244A880CD6D3}" v="320" dt="2020-06-12T13:52:49.920"/>
    <p1510:client id="{74234155-8596-462C-890F-01474EC8EB40}" v="19" dt="2020-06-12T13:37:03.252"/>
    <p1510:client id="{82EBEF9E-D617-4F35-AADA-71CE6D164B0A}" v="2386" dt="2020-06-05T08:57:23.056"/>
    <p1510:client id="{8B3D493C-CCA7-4161-8C57-70471B277EC5}" v="591" dt="2020-06-12T13:52:14.284"/>
    <p1510:client id="{BA2C46AD-C9A7-4460-8A06-7A4135430C3D}" v="1" dt="2020-06-05T10:16:52.829"/>
    <p1510:client id="{F6CA5E51-B308-443C-A010-57BFD529F27F}" v="38" dt="2020-06-04T00:18:16.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11/28/2020</a:t>
            </a:fld>
            <a:endParaRPr lang="en-US"/>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66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11/28/2020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383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11/28/2020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206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11/28/2020</a:t>
            </a:fld>
            <a:endParaRPr lang="en-US"/>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2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11/28/2020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766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11/28/2020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910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11/28/2020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872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11/28/2020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294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11/28/2020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4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11/28/2020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408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11/28/2020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179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11/28/2020</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11160145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694" r:id="rId5"/>
    <p:sldLayoutId id="2147483699" r:id="rId6"/>
    <p:sldLayoutId id="2147483695" r:id="rId7"/>
    <p:sldLayoutId id="2147483696" r:id="rId8"/>
    <p:sldLayoutId id="2147483697" r:id="rId9"/>
    <p:sldLayoutId id="2147483698"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Long_short-term_memory#cite_note-lstm1997-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c 19">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u 1">
            <a:extLst>
              <a:ext uri="{FF2B5EF4-FFF2-40B4-BE49-F238E27FC236}">
                <a16:creationId xmlns:a16="http://schemas.microsoft.com/office/drawing/2014/main" id="{7431E3FC-C9D9-4FF4-8147-8B8DC66720F4}"/>
              </a:ext>
            </a:extLst>
          </p:cNvPr>
          <p:cNvSpPr>
            <a:spLocks noGrp="1"/>
          </p:cNvSpPr>
          <p:nvPr>
            <p:ph type="ctrTitle"/>
          </p:nvPr>
        </p:nvSpPr>
        <p:spPr>
          <a:xfrm>
            <a:off x="6417732" y="957715"/>
            <a:ext cx="5130798" cy="2750419"/>
          </a:xfrm>
        </p:spPr>
        <p:txBody>
          <a:bodyPr>
            <a:normAutofit/>
          </a:bodyPr>
          <a:lstStyle/>
          <a:p>
            <a:r>
              <a:rPr lang="en-US"/>
              <a:t>Analysis System for COVID19</a:t>
            </a:r>
            <a:endParaRPr lang="ro-RO"/>
          </a:p>
        </p:txBody>
      </p:sp>
      <p:sp>
        <p:nvSpPr>
          <p:cNvPr id="3" name="Subtitlu 2">
            <a:extLst>
              <a:ext uri="{FF2B5EF4-FFF2-40B4-BE49-F238E27FC236}">
                <a16:creationId xmlns:a16="http://schemas.microsoft.com/office/drawing/2014/main" id="{38619363-3966-42AD-BC85-42A2CAD9ADE8}"/>
              </a:ext>
            </a:extLst>
          </p:cNvPr>
          <p:cNvSpPr>
            <a:spLocks noGrp="1"/>
          </p:cNvSpPr>
          <p:nvPr>
            <p:ph type="subTitle" idx="1"/>
          </p:nvPr>
        </p:nvSpPr>
        <p:spPr>
          <a:xfrm>
            <a:off x="6417732" y="3800209"/>
            <a:ext cx="5130798" cy="2307022"/>
          </a:xfrm>
        </p:spPr>
        <p:txBody>
          <a:bodyPr vert="horz" lIns="91440" tIns="45720" rIns="91440" bIns="45720" rtlCol="0" anchor="t">
            <a:normAutofit/>
          </a:bodyPr>
          <a:lstStyle/>
          <a:p>
            <a:pPr algn="l"/>
            <a:r>
              <a:rPr lang="en-US"/>
              <a:t> </a:t>
            </a:r>
            <a:r>
              <a:rPr lang="ro-RO"/>
              <a:t>Ț</a:t>
            </a:r>
            <a:r>
              <a:rPr lang="en-US" err="1"/>
              <a:t>ica</a:t>
            </a:r>
            <a:r>
              <a:rPr lang="en-US"/>
              <a:t> </a:t>
            </a:r>
            <a:r>
              <a:rPr lang="en-US" err="1"/>
              <a:t>Miruna</a:t>
            </a:r>
            <a:r>
              <a:rPr lang="en-US"/>
              <a:t> Carina</a:t>
            </a:r>
            <a:br>
              <a:rPr lang="en-US"/>
            </a:br>
            <a:br>
              <a:rPr lang="en-US"/>
            </a:br>
            <a:r>
              <a:rPr lang="en-US" err="1"/>
              <a:t>Chileban</a:t>
            </a:r>
            <a:r>
              <a:rPr lang="en-US"/>
              <a:t> Dragos-Andrei</a:t>
            </a:r>
          </a:p>
          <a:p>
            <a:pPr algn="l"/>
            <a:br>
              <a:rPr lang="en-US"/>
            </a:br>
            <a:r>
              <a:rPr lang="en-US" err="1"/>
              <a:t>Chivu</a:t>
            </a:r>
            <a:r>
              <a:rPr lang="en-US"/>
              <a:t> </a:t>
            </a:r>
            <a:r>
              <a:rPr lang="en-US" err="1"/>
              <a:t>Ștefan</a:t>
            </a:r>
            <a:r>
              <a:rPr lang="en-US"/>
              <a:t> </a:t>
            </a:r>
            <a:br>
              <a:rPr lang="en-US"/>
            </a:br>
            <a:endParaRPr lang="ro-RO"/>
          </a:p>
        </p:txBody>
      </p:sp>
      <p:pic>
        <p:nvPicPr>
          <p:cNvPr id="4" name="Picture 3">
            <a:extLst>
              <a:ext uri="{FF2B5EF4-FFF2-40B4-BE49-F238E27FC236}">
                <a16:creationId xmlns:a16="http://schemas.microsoft.com/office/drawing/2014/main" id="{C4C983A4-8911-4DBA-8FD4-0EB48F16B7A8}"/>
              </a:ext>
            </a:extLst>
          </p:cNvPr>
          <p:cNvPicPr>
            <a:picLocks noChangeAspect="1"/>
          </p:cNvPicPr>
          <p:nvPr/>
        </p:nvPicPr>
        <p:blipFill rotWithShape="1">
          <a:blip r:embed="rId2"/>
          <a:stretch/>
        </p:blipFill>
        <p:spPr>
          <a:xfrm>
            <a:off x="0" y="1783579"/>
            <a:ext cx="5850384" cy="3290841"/>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22" name="Oval 21">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58558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FB76-8BF2-4496-8C6B-7B29ACE18646}"/>
              </a:ext>
            </a:extLst>
          </p:cNvPr>
          <p:cNvSpPr>
            <a:spLocks noGrp="1"/>
          </p:cNvSpPr>
          <p:nvPr>
            <p:ph type="title"/>
          </p:nvPr>
        </p:nvSpPr>
        <p:spPr/>
        <p:txBody>
          <a:bodyPr/>
          <a:lstStyle/>
          <a:p>
            <a:r>
              <a:rPr lang="en-US">
                <a:ea typeface="+mj-lt"/>
                <a:cs typeface="+mj-lt"/>
              </a:rPr>
              <a:t>Practical part-Random Forest algorithm</a:t>
            </a:r>
          </a:p>
          <a:p>
            <a:endParaRPr lang="en-US"/>
          </a:p>
        </p:txBody>
      </p:sp>
      <p:sp>
        <p:nvSpPr>
          <p:cNvPr id="3" name="Content Placeholder 2">
            <a:extLst>
              <a:ext uri="{FF2B5EF4-FFF2-40B4-BE49-F238E27FC236}">
                <a16:creationId xmlns:a16="http://schemas.microsoft.com/office/drawing/2014/main" id="{DCA5142A-C34D-4129-B3EF-342F00B5C38B}"/>
              </a:ext>
            </a:extLst>
          </p:cNvPr>
          <p:cNvSpPr>
            <a:spLocks noGrp="1"/>
          </p:cNvSpPr>
          <p:nvPr>
            <p:ph sz="half" idx="1"/>
          </p:nvPr>
        </p:nvSpPr>
        <p:spPr>
          <a:xfrm>
            <a:off x="133709" y="1854380"/>
            <a:ext cx="5483524" cy="4351338"/>
          </a:xfrm>
        </p:spPr>
        <p:txBody>
          <a:bodyPr vert="horz" lIns="91440" tIns="45720" rIns="91440" bIns="45720" rtlCol="0" anchor="t">
            <a:normAutofit/>
          </a:bodyPr>
          <a:lstStyle/>
          <a:p>
            <a:pPr marL="0" indent="0">
              <a:buNone/>
            </a:pPr>
            <a:r>
              <a:rPr lang="ro-RO"/>
              <a:t>Austria</a:t>
            </a:r>
          </a:p>
          <a:p>
            <a:pPr marL="0" indent="0">
              <a:buNone/>
            </a:pPr>
            <a:r>
              <a:rPr lang="ro-RO" err="1"/>
              <a:t>From</a:t>
            </a:r>
            <a:r>
              <a:rPr lang="ro-RO"/>
              <a:t> 01.03.2020- June</a:t>
            </a:r>
          </a:p>
          <a:p>
            <a:pPr marL="0" indent="0">
              <a:buNone/>
            </a:pPr>
            <a:r>
              <a:rPr lang="ro-RO"/>
              <a:t>Accuracy:80.8% </a:t>
            </a:r>
          </a:p>
          <a:p>
            <a:pPr marL="0" indent="0">
              <a:buNone/>
            </a:pPr>
            <a:r>
              <a:rPr lang="ro-RO" err="1"/>
              <a:t>Conclusion</a:t>
            </a:r>
            <a:r>
              <a:rPr lang="ro-RO"/>
              <a:t>: </a:t>
            </a:r>
            <a:r>
              <a:rPr lang="ro-RO" err="1"/>
              <a:t>could</a:t>
            </a:r>
            <a:r>
              <a:rPr lang="ro-RO"/>
              <a:t> </a:t>
            </a:r>
            <a:r>
              <a:rPr lang="ro-RO" err="1"/>
              <a:t>be</a:t>
            </a:r>
            <a:r>
              <a:rPr lang="ro-RO"/>
              <a:t> </a:t>
            </a:r>
            <a:r>
              <a:rPr lang="ro-RO" err="1"/>
              <a:t>improved</a:t>
            </a:r>
            <a:endParaRPr lang="ro-RO"/>
          </a:p>
        </p:txBody>
      </p:sp>
      <p:pic>
        <p:nvPicPr>
          <p:cNvPr id="5" name="Imagine 5">
            <a:extLst>
              <a:ext uri="{FF2B5EF4-FFF2-40B4-BE49-F238E27FC236}">
                <a16:creationId xmlns:a16="http://schemas.microsoft.com/office/drawing/2014/main" id="{1A810D3B-035A-4B8D-B779-97B4170BC2FF}"/>
              </a:ext>
            </a:extLst>
          </p:cNvPr>
          <p:cNvPicPr>
            <a:picLocks noGrp="1" noChangeAspect="1"/>
          </p:cNvPicPr>
          <p:nvPr>
            <p:ph sz="half" idx="2"/>
          </p:nvPr>
        </p:nvPicPr>
        <p:blipFill>
          <a:blip r:embed="rId2"/>
          <a:stretch>
            <a:fillRect/>
          </a:stretch>
        </p:blipFill>
        <p:spPr>
          <a:xfrm>
            <a:off x="5410201" y="1169484"/>
            <a:ext cx="9178504" cy="5261054"/>
          </a:xfrm>
        </p:spPr>
      </p:pic>
    </p:spTree>
    <p:extLst>
      <p:ext uri="{BB962C8B-B14F-4D97-AF65-F5344CB8AC3E}">
        <p14:creationId xmlns:p14="http://schemas.microsoft.com/office/powerpoint/2010/main" val="1637562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6E38D73-5222-447F-AD6B-AAEAD1397EA7}"/>
              </a:ext>
            </a:extLst>
          </p:cNvPr>
          <p:cNvSpPr>
            <a:spLocks noGrp="1"/>
          </p:cNvSpPr>
          <p:nvPr>
            <p:ph type="title"/>
          </p:nvPr>
        </p:nvSpPr>
        <p:spPr/>
        <p:txBody>
          <a:bodyPr/>
          <a:lstStyle/>
          <a:p>
            <a:r>
              <a:rPr lang="en-US">
                <a:latin typeface="TW Cen MT"/>
              </a:rPr>
              <a:t>Practical part-Random Forest algorithm</a:t>
            </a:r>
            <a:endParaRPr lang="en-US">
              <a:ea typeface="+mj-lt"/>
              <a:cs typeface="+mj-lt"/>
            </a:endParaRPr>
          </a:p>
        </p:txBody>
      </p:sp>
      <p:sp>
        <p:nvSpPr>
          <p:cNvPr id="3" name="Substituent conținut 2">
            <a:extLst>
              <a:ext uri="{FF2B5EF4-FFF2-40B4-BE49-F238E27FC236}">
                <a16:creationId xmlns:a16="http://schemas.microsoft.com/office/drawing/2014/main" id="{ABF28869-E6FF-4E78-ACD8-A91EB1AD2AF9}"/>
              </a:ext>
            </a:extLst>
          </p:cNvPr>
          <p:cNvSpPr>
            <a:spLocks noGrp="1"/>
          </p:cNvSpPr>
          <p:nvPr>
            <p:ph sz="half" idx="1"/>
          </p:nvPr>
        </p:nvSpPr>
        <p:spPr/>
        <p:txBody>
          <a:bodyPr vert="horz" lIns="91440" tIns="45720" rIns="91440" bIns="45720" rtlCol="0" anchor="t">
            <a:normAutofit/>
          </a:bodyPr>
          <a:lstStyle/>
          <a:p>
            <a:pPr marL="0" indent="0">
              <a:buNone/>
            </a:pPr>
            <a:r>
              <a:rPr lang="ro-RO"/>
              <a:t>UK</a:t>
            </a:r>
          </a:p>
          <a:p>
            <a:pPr marL="0" indent="0">
              <a:buNone/>
            </a:pPr>
            <a:r>
              <a:rPr lang="ro-RO" err="1"/>
              <a:t>From</a:t>
            </a:r>
            <a:r>
              <a:rPr lang="ro-RO"/>
              <a:t> 15.05.2020- June</a:t>
            </a:r>
          </a:p>
          <a:p>
            <a:pPr marL="0" indent="0">
              <a:buNone/>
            </a:pPr>
            <a:r>
              <a:rPr lang="ro-RO"/>
              <a:t>Accuracy:96.9%</a:t>
            </a:r>
          </a:p>
          <a:p>
            <a:pPr marL="0" indent="0">
              <a:buNone/>
            </a:pPr>
            <a:endParaRPr lang="ro-RO"/>
          </a:p>
          <a:p>
            <a:pPr marL="0" indent="0">
              <a:buNone/>
            </a:pPr>
            <a:endParaRPr lang="ro-RO"/>
          </a:p>
        </p:txBody>
      </p:sp>
      <p:pic>
        <p:nvPicPr>
          <p:cNvPr id="5" name="Imagine 5" descr="O imagine care conține hartă&#10;&#10;Descrierea a fost generată cu un grad foarte mare de încredere">
            <a:extLst>
              <a:ext uri="{FF2B5EF4-FFF2-40B4-BE49-F238E27FC236}">
                <a16:creationId xmlns:a16="http://schemas.microsoft.com/office/drawing/2014/main" id="{1A09E833-18A2-42C2-BB0D-9C0C5A1276F6}"/>
              </a:ext>
            </a:extLst>
          </p:cNvPr>
          <p:cNvPicPr>
            <a:picLocks noGrp="1" noChangeAspect="1"/>
          </p:cNvPicPr>
          <p:nvPr>
            <p:ph sz="half" idx="2"/>
          </p:nvPr>
        </p:nvPicPr>
        <p:blipFill>
          <a:blip r:embed="rId2"/>
          <a:stretch>
            <a:fillRect/>
          </a:stretch>
        </p:blipFill>
        <p:spPr>
          <a:xfrm>
            <a:off x="6292187" y="1156539"/>
            <a:ext cx="10156165" cy="5416600"/>
          </a:xfrm>
        </p:spPr>
      </p:pic>
    </p:spTree>
    <p:extLst>
      <p:ext uri="{BB962C8B-B14F-4D97-AF65-F5344CB8AC3E}">
        <p14:creationId xmlns:p14="http://schemas.microsoft.com/office/powerpoint/2010/main" val="421592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4E02242-A027-46BB-AEEE-F241C23BB949}"/>
              </a:ext>
            </a:extLst>
          </p:cNvPr>
          <p:cNvSpPr>
            <a:spLocks noGrp="1"/>
          </p:cNvSpPr>
          <p:nvPr>
            <p:ph type="title"/>
          </p:nvPr>
        </p:nvSpPr>
        <p:spPr/>
        <p:txBody>
          <a:bodyPr/>
          <a:lstStyle/>
          <a:p>
            <a:r>
              <a:rPr lang="en-US">
                <a:latin typeface="TW Cen MT"/>
              </a:rPr>
              <a:t>Practical part-Random Forest algorithm</a:t>
            </a:r>
            <a:endParaRPr lang="en-US">
              <a:ea typeface="+mj-lt"/>
              <a:cs typeface="+mj-lt"/>
            </a:endParaRPr>
          </a:p>
        </p:txBody>
      </p:sp>
      <p:sp>
        <p:nvSpPr>
          <p:cNvPr id="3" name="Substituent conținut 2">
            <a:extLst>
              <a:ext uri="{FF2B5EF4-FFF2-40B4-BE49-F238E27FC236}">
                <a16:creationId xmlns:a16="http://schemas.microsoft.com/office/drawing/2014/main" id="{C84FEB24-9509-47DD-B6E2-71701925389B}"/>
              </a:ext>
            </a:extLst>
          </p:cNvPr>
          <p:cNvSpPr>
            <a:spLocks noGrp="1"/>
          </p:cNvSpPr>
          <p:nvPr>
            <p:ph sz="half" idx="1"/>
          </p:nvPr>
        </p:nvSpPr>
        <p:spPr>
          <a:xfrm>
            <a:off x="838200" y="1825625"/>
            <a:ext cx="4462733" cy="4351338"/>
          </a:xfrm>
        </p:spPr>
        <p:txBody>
          <a:bodyPr vert="horz" lIns="91440" tIns="45720" rIns="91440" bIns="45720" rtlCol="0" anchor="t">
            <a:normAutofit/>
          </a:bodyPr>
          <a:lstStyle/>
          <a:p>
            <a:pPr marL="0" indent="0">
              <a:buNone/>
            </a:pPr>
            <a:r>
              <a:rPr lang="ro-RO"/>
              <a:t>Romania</a:t>
            </a:r>
          </a:p>
          <a:p>
            <a:pPr marL="0" indent="0">
              <a:buNone/>
            </a:pPr>
            <a:r>
              <a:rPr lang="ro-RO" err="1"/>
              <a:t>From</a:t>
            </a:r>
            <a:r>
              <a:rPr lang="ro-RO"/>
              <a:t>: 20.05.2020- June</a:t>
            </a:r>
          </a:p>
          <a:p>
            <a:pPr marL="0" indent="0">
              <a:buNone/>
            </a:pPr>
            <a:r>
              <a:rPr lang="ro-RO" err="1"/>
              <a:t>Accuracy</a:t>
            </a:r>
            <a:r>
              <a:rPr lang="ro-RO"/>
              <a:t>: 96.1%</a:t>
            </a:r>
          </a:p>
        </p:txBody>
      </p:sp>
      <p:pic>
        <p:nvPicPr>
          <p:cNvPr id="5" name="Imagine 5">
            <a:extLst>
              <a:ext uri="{FF2B5EF4-FFF2-40B4-BE49-F238E27FC236}">
                <a16:creationId xmlns:a16="http://schemas.microsoft.com/office/drawing/2014/main" id="{8D9E07D5-8AD2-4F01-A5F3-8FF7F9C83E46}"/>
              </a:ext>
            </a:extLst>
          </p:cNvPr>
          <p:cNvPicPr>
            <a:picLocks noGrp="1" noChangeAspect="1"/>
          </p:cNvPicPr>
          <p:nvPr>
            <p:ph sz="half" idx="2"/>
          </p:nvPr>
        </p:nvPicPr>
        <p:blipFill>
          <a:blip r:embed="rId2"/>
          <a:stretch>
            <a:fillRect/>
          </a:stretch>
        </p:blipFill>
        <p:spPr>
          <a:xfrm>
            <a:off x="5252049" y="1703756"/>
            <a:ext cx="7596996" cy="4436925"/>
          </a:xfrm>
        </p:spPr>
      </p:pic>
    </p:spTree>
    <p:extLst>
      <p:ext uri="{BB962C8B-B14F-4D97-AF65-F5344CB8AC3E}">
        <p14:creationId xmlns:p14="http://schemas.microsoft.com/office/powerpoint/2010/main" val="1626035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8DEE40D-488B-4EA1-89A9-A16D2C721A14}"/>
              </a:ext>
            </a:extLst>
          </p:cNvPr>
          <p:cNvSpPr>
            <a:spLocks noGrp="1"/>
          </p:cNvSpPr>
          <p:nvPr>
            <p:ph type="title"/>
          </p:nvPr>
        </p:nvSpPr>
        <p:spPr/>
        <p:txBody>
          <a:bodyPr/>
          <a:lstStyle/>
          <a:p>
            <a:r>
              <a:rPr lang="en-US">
                <a:latin typeface="TW Cen MT"/>
              </a:rPr>
              <a:t>Practical part-Random Forest algorithm</a:t>
            </a:r>
            <a:endParaRPr lang="en-US">
              <a:ea typeface="+mj-lt"/>
              <a:cs typeface="+mj-lt"/>
            </a:endParaRPr>
          </a:p>
        </p:txBody>
      </p:sp>
      <p:sp>
        <p:nvSpPr>
          <p:cNvPr id="3" name="Substituent conținut 2">
            <a:extLst>
              <a:ext uri="{FF2B5EF4-FFF2-40B4-BE49-F238E27FC236}">
                <a16:creationId xmlns:a16="http://schemas.microsoft.com/office/drawing/2014/main" id="{EE2B6345-7E0F-41E9-AD55-658395585D7B}"/>
              </a:ext>
            </a:extLst>
          </p:cNvPr>
          <p:cNvSpPr>
            <a:spLocks noGrp="1"/>
          </p:cNvSpPr>
          <p:nvPr>
            <p:ph sz="half" idx="1"/>
          </p:nvPr>
        </p:nvSpPr>
        <p:spPr>
          <a:xfrm>
            <a:off x="838200" y="1825625"/>
            <a:ext cx="4462733" cy="4351338"/>
          </a:xfrm>
        </p:spPr>
        <p:txBody>
          <a:bodyPr vert="horz" lIns="91440" tIns="45720" rIns="91440" bIns="45720" rtlCol="0" anchor="t">
            <a:normAutofit/>
          </a:bodyPr>
          <a:lstStyle/>
          <a:p>
            <a:pPr marL="0" indent="0">
              <a:buNone/>
            </a:pPr>
            <a:r>
              <a:rPr lang="ro-RO"/>
              <a:t>France</a:t>
            </a:r>
          </a:p>
          <a:p>
            <a:pPr marL="0" indent="0">
              <a:buNone/>
            </a:pPr>
            <a:r>
              <a:rPr lang="ro-RO" err="1"/>
              <a:t>From</a:t>
            </a:r>
            <a:r>
              <a:rPr lang="ro-RO"/>
              <a:t>: 01.05.2020- June</a:t>
            </a:r>
          </a:p>
          <a:p>
            <a:pPr marL="0" indent="0">
              <a:buNone/>
            </a:pPr>
            <a:r>
              <a:rPr lang="ro-RO" err="1"/>
              <a:t>Accuracy</a:t>
            </a:r>
            <a:r>
              <a:rPr lang="ro-RO"/>
              <a:t>: 96.7%</a:t>
            </a:r>
          </a:p>
        </p:txBody>
      </p:sp>
      <p:pic>
        <p:nvPicPr>
          <p:cNvPr id="5" name="Imagine 5" descr="O imagine care conține captură de ecran&#10;&#10;Descrierea a fost generată cu un grad foarte mare de încredere">
            <a:extLst>
              <a:ext uri="{FF2B5EF4-FFF2-40B4-BE49-F238E27FC236}">
                <a16:creationId xmlns:a16="http://schemas.microsoft.com/office/drawing/2014/main" id="{22D04024-45ED-468F-BC59-640A24569182}"/>
              </a:ext>
            </a:extLst>
          </p:cNvPr>
          <p:cNvPicPr>
            <a:picLocks noGrp="1" noChangeAspect="1"/>
          </p:cNvPicPr>
          <p:nvPr>
            <p:ph sz="half" idx="2"/>
          </p:nvPr>
        </p:nvPicPr>
        <p:blipFill>
          <a:blip r:embed="rId2"/>
          <a:stretch>
            <a:fillRect/>
          </a:stretch>
        </p:blipFill>
        <p:spPr>
          <a:xfrm>
            <a:off x="5117532" y="1710173"/>
            <a:ext cx="7391579" cy="4654130"/>
          </a:xfrm>
        </p:spPr>
      </p:pic>
    </p:spTree>
    <p:extLst>
      <p:ext uri="{BB962C8B-B14F-4D97-AF65-F5344CB8AC3E}">
        <p14:creationId xmlns:p14="http://schemas.microsoft.com/office/powerpoint/2010/main" val="3550270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4AEE712-A614-45CA-9D1C-6A8775C345F3}"/>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F772C88D-3AC2-49E7-8AA7-B21943A0D1C7}"/>
              </a:ext>
            </a:extLst>
          </p:cNvPr>
          <p:cNvSpPr>
            <a:spLocks noGrp="1"/>
          </p:cNvSpPr>
          <p:nvPr>
            <p:ph sz="half" idx="1"/>
          </p:nvPr>
        </p:nvSpPr>
        <p:spPr/>
        <p:txBody>
          <a:bodyPr vert="horz" lIns="91440" tIns="45720" rIns="91440" bIns="45720" rtlCol="0" anchor="t">
            <a:normAutofit/>
          </a:bodyPr>
          <a:lstStyle/>
          <a:p>
            <a:pPr marL="0" indent="0">
              <a:buNone/>
            </a:pPr>
            <a:r>
              <a:rPr lang="ro-RO"/>
              <a:t>Hungary</a:t>
            </a:r>
          </a:p>
          <a:p>
            <a:pPr marL="0" indent="0">
              <a:buNone/>
            </a:pPr>
            <a:r>
              <a:rPr lang="ro-RO" err="1"/>
              <a:t>From</a:t>
            </a:r>
            <a:r>
              <a:rPr lang="ro-RO"/>
              <a:t>: 01.05.2020-June</a:t>
            </a:r>
          </a:p>
          <a:p>
            <a:pPr marL="0" indent="0">
              <a:buNone/>
            </a:pPr>
            <a:r>
              <a:rPr lang="ro-RO" err="1"/>
              <a:t>Accuracy</a:t>
            </a:r>
            <a:r>
              <a:rPr lang="ro-RO"/>
              <a:t>: 97</a:t>
            </a:r>
          </a:p>
        </p:txBody>
      </p:sp>
      <p:pic>
        <p:nvPicPr>
          <p:cNvPr id="5" name="Imagine 5">
            <a:extLst>
              <a:ext uri="{FF2B5EF4-FFF2-40B4-BE49-F238E27FC236}">
                <a16:creationId xmlns:a16="http://schemas.microsoft.com/office/drawing/2014/main" id="{017E185F-6A02-4F95-9946-3FBD70C17DB9}"/>
              </a:ext>
            </a:extLst>
          </p:cNvPr>
          <p:cNvPicPr>
            <a:picLocks noGrp="1" noChangeAspect="1"/>
          </p:cNvPicPr>
          <p:nvPr>
            <p:ph sz="half" idx="2"/>
          </p:nvPr>
        </p:nvPicPr>
        <p:blipFill>
          <a:blip r:embed="rId2"/>
          <a:stretch>
            <a:fillRect/>
          </a:stretch>
        </p:blipFill>
        <p:spPr>
          <a:xfrm>
            <a:off x="5823639" y="1243782"/>
            <a:ext cx="7638510" cy="5867399"/>
          </a:xfrm>
        </p:spPr>
      </p:pic>
    </p:spTree>
    <p:extLst>
      <p:ext uri="{BB962C8B-B14F-4D97-AF65-F5344CB8AC3E}">
        <p14:creationId xmlns:p14="http://schemas.microsoft.com/office/powerpoint/2010/main" val="317636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26EB3C7-F09B-42F3-9468-A968A14110BC}"/>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E21758F2-9971-40D6-B6AD-8BF9E4408B59}"/>
              </a:ext>
            </a:extLst>
          </p:cNvPr>
          <p:cNvSpPr>
            <a:spLocks noGrp="1"/>
          </p:cNvSpPr>
          <p:nvPr>
            <p:ph sz="half" idx="1"/>
          </p:nvPr>
        </p:nvSpPr>
        <p:spPr/>
        <p:txBody>
          <a:bodyPr vert="horz" lIns="91440" tIns="45720" rIns="91440" bIns="45720" rtlCol="0" anchor="t">
            <a:normAutofit/>
          </a:bodyPr>
          <a:lstStyle/>
          <a:p>
            <a:pPr marL="0" indent="0">
              <a:buNone/>
            </a:pPr>
            <a:r>
              <a:rPr lang="ro-RO"/>
              <a:t>Switzerland</a:t>
            </a:r>
          </a:p>
          <a:p>
            <a:pPr marL="0" indent="0">
              <a:buNone/>
            </a:pPr>
            <a:r>
              <a:rPr lang="ro-RO" err="1"/>
              <a:t>From</a:t>
            </a:r>
            <a:r>
              <a:rPr lang="ro-RO"/>
              <a:t>: 01.05.2020-  June</a:t>
            </a:r>
          </a:p>
          <a:p>
            <a:pPr marL="0" indent="0">
              <a:buNone/>
            </a:pPr>
            <a:r>
              <a:rPr lang="ro-RO" err="1"/>
              <a:t>Accuracy</a:t>
            </a:r>
            <a:r>
              <a:rPr lang="ro-RO"/>
              <a:t>: 93.43%</a:t>
            </a:r>
          </a:p>
        </p:txBody>
      </p:sp>
      <p:pic>
        <p:nvPicPr>
          <p:cNvPr id="5" name="Imagine 5" descr="O imagine care conține hartă&#10;&#10;Descrierea a fost generată cu un grad foarte mare de încredere">
            <a:extLst>
              <a:ext uri="{FF2B5EF4-FFF2-40B4-BE49-F238E27FC236}">
                <a16:creationId xmlns:a16="http://schemas.microsoft.com/office/drawing/2014/main" id="{84B6EDE5-08FC-4BFE-82C5-5F415DF67451}"/>
              </a:ext>
            </a:extLst>
          </p:cNvPr>
          <p:cNvPicPr>
            <a:picLocks noGrp="1" noChangeAspect="1"/>
          </p:cNvPicPr>
          <p:nvPr>
            <p:ph sz="half" idx="2"/>
          </p:nvPr>
        </p:nvPicPr>
        <p:blipFill>
          <a:blip r:embed="rId2"/>
          <a:stretch>
            <a:fillRect/>
          </a:stretch>
        </p:blipFill>
        <p:spPr>
          <a:xfrm>
            <a:off x="5553974" y="1699100"/>
            <a:ext cx="6806241" cy="4489370"/>
          </a:xfrm>
        </p:spPr>
      </p:pic>
    </p:spTree>
    <p:extLst>
      <p:ext uri="{BB962C8B-B14F-4D97-AF65-F5344CB8AC3E}">
        <p14:creationId xmlns:p14="http://schemas.microsoft.com/office/powerpoint/2010/main" val="1475064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5B83C1F-C747-4D64-A30E-C664D187B1B1}"/>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3A07F744-676C-4294-AD91-416791E539AB}"/>
              </a:ext>
            </a:extLst>
          </p:cNvPr>
          <p:cNvSpPr>
            <a:spLocks noGrp="1"/>
          </p:cNvSpPr>
          <p:nvPr>
            <p:ph sz="half" idx="1"/>
          </p:nvPr>
        </p:nvSpPr>
        <p:spPr>
          <a:xfrm>
            <a:off x="838200" y="1825625"/>
            <a:ext cx="3269411" cy="4351338"/>
          </a:xfrm>
        </p:spPr>
        <p:txBody>
          <a:bodyPr vert="horz" lIns="91440" tIns="45720" rIns="91440" bIns="45720" rtlCol="0" anchor="t">
            <a:normAutofit/>
          </a:bodyPr>
          <a:lstStyle/>
          <a:p>
            <a:pPr marL="0" indent="0">
              <a:buNone/>
            </a:pPr>
            <a:r>
              <a:rPr lang="ro-RO"/>
              <a:t>Spain</a:t>
            </a:r>
          </a:p>
          <a:p>
            <a:pPr marL="0" indent="0">
              <a:buNone/>
            </a:pPr>
            <a:r>
              <a:rPr lang="ro-RO" err="1"/>
              <a:t>Accuracy</a:t>
            </a:r>
            <a:r>
              <a:rPr lang="ro-RO"/>
              <a:t>: </a:t>
            </a:r>
            <a:r>
              <a:rPr lang="ro-RO" err="1"/>
              <a:t>low</a:t>
            </a:r>
          </a:p>
          <a:p>
            <a:pPr marL="0" indent="0">
              <a:buNone/>
            </a:pPr>
            <a:r>
              <a:rPr lang="ro-RO" err="1"/>
              <a:t>Starting</a:t>
            </a:r>
            <a:r>
              <a:rPr lang="ro-RO"/>
              <a:t> </a:t>
            </a:r>
            <a:r>
              <a:rPr lang="ro-RO" err="1"/>
              <a:t>from</a:t>
            </a:r>
            <a:r>
              <a:rPr lang="ro-RO"/>
              <a:t> May</a:t>
            </a:r>
          </a:p>
        </p:txBody>
      </p:sp>
      <p:pic>
        <p:nvPicPr>
          <p:cNvPr id="5" name="Imagine 5">
            <a:extLst>
              <a:ext uri="{FF2B5EF4-FFF2-40B4-BE49-F238E27FC236}">
                <a16:creationId xmlns:a16="http://schemas.microsoft.com/office/drawing/2014/main" id="{1FC06480-4723-4469-A321-F892ECEC6085}"/>
              </a:ext>
            </a:extLst>
          </p:cNvPr>
          <p:cNvPicPr>
            <a:picLocks noGrp="1" noChangeAspect="1"/>
          </p:cNvPicPr>
          <p:nvPr>
            <p:ph sz="half" idx="2"/>
          </p:nvPr>
        </p:nvPicPr>
        <p:blipFill>
          <a:blip r:embed="rId2"/>
          <a:stretch>
            <a:fillRect/>
          </a:stretch>
        </p:blipFill>
        <p:spPr>
          <a:xfrm>
            <a:off x="4116238" y="2100148"/>
            <a:ext cx="9020354" cy="3931689"/>
          </a:xfrm>
        </p:spPr>
      </p:pic>
    </p:spTree>
    <p:extLst>
      <p:ext uri="{BB962C8B-B14F-4D97-AF65-F5344CB8AC3E}">
        <p14:creationId xmlns:p14="http://schemas.microsoft.com/office/powerpoint/2010/main" val="4186684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29CC6336-302D-4292-9778-2D8FA1C0A7FC}"/>
              </a:ext>
            </a:extLst>
          </p:cNvPr>
          <p:cNvSpPr>
            <a:spLocks noGrp="1"/>
          </p:cNvSpPr>
          <p:nvPr>
            <p:ph type="title"/>
          </p:nvPr>
        </p:nvSpPr>
        <p:spPr/>
        <p:txBody>
          <a:bodyPr/>
          <a:lstStyle/>
          <a:p>
            <a:r>
              <a:rPr lang="en-US">
                <a:latin typeface="TW Cen MT"/>
                <a:ea typeface="+mj-lt"/>
                <a:cs typeface="+mj-l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8F99E626-B954-4748-91EF-B110D6A0F898}"/>
              </a:ext>
            </a:extLst>
          </p:cNvPr>
          <p:cNvSpPr>
            <a:spLocks noGrp="1"/>
          </p:cNvSpPr>
          <p:nvPr>
            <p:ph sz="half" idx="1"/>
          </p:nvPr>
        </p:nvSpPr>
        <p:spPr/>
        <p:txBody>
          <a:bodyPr vert="horz" lIns="91440" tIns="45720" rIns="91440" bIns="45720" rtlCol="0" anchor="t">
            <a:normAutofit/>
          </a:bodyPr>
          <a:lstStyle/>
          <a:p>
            <a:pPr marL="0" indent="0">
              <a:buNone/>
            </a:pPr>
            <a:r>
              <a:rPr lang="ro-RO" err="1"/>
              <a:t>Portugal</a:t>
            </a:r>
            <a:endParaRPr lang="ro-RO"/>
          </a:p>
          <a:p>
            <a:pPr marL="0" indent="0">
              <a:buNone/>
            </a:pPr>
            <a:r>
              <a:rPr lang="ro-RO" err="1"/>
              <a:t>From</a:t>
            </a:r>
            <a:r>
              <a:rPr lang="ro-RO"/>
              <a:t> 1st May-June</a:t>
            </a:r>
          </a:p>
          <a:p>
            <a:pPr marL="0" indent="0">
              <a:buNone/>
            </a:pPr>
            <a:r>
              <a:rPr lang="ro-RO"/>
              <a:t>Accuracy:97.8%</a:t>
            </a:r>
          </a:p>
        </p:txBody>
      </p:sp>
      <p:pic>
        <p:nvPicPr>
          <p:cNvPr id="5" name="Imagine 5" descr="O imagine care conține captură de ecran&#10;&#10;Descrierea a fost generată cu un grad foarte mare de încredere">
            <a:extLst>
              <a:ext uri="{FF2B5EF4-FFF2-40B4-BE49-F238E27FC236}">
                <a16:creationId xmlns:a16="http://schemas.microsoft.com/office/drawing/2014/main" id="{2736CB35-0F01-4384-8C61-6DBFD67464A8}"/>
              </a:ext>
            </a:extLst>
          </p:cNvPr>
          <p:cNvPicPr>
            <a:picLocks noGrp="1" noChangeAspect="1"/>
          </p:cNvPicPr>
          <p:nvPr>
            <p:ph sz="half" idx="2"/>
          </p:nvPr>
        </p:nvPicPr>
        <p:blipFill>
          <a:blip r:embed="rId2"/>
          <a:stretch>
            <a:fillRect/>
          </a:stretch>
        </p:blipFill>
        <p:spPr>
          <a:xfrm>
            <a:off x="4878238" y="1321610"/>
            <a:ext cx="7568240" cy="5531896"/>
          </a:xfrm>
        </p:spPr>
      </p:pic>
    </p:spTree>
    <p:extLst>
      <p:ext uri="{BB962C8B-B14F-4D97-AF65-F5344CB8AC3E}">
        <p14:creationId xmlns:p14="http://schemas.microsoft.com/office/powerpoint/2010/main" val="3887625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0013D38-6DA4-41EB-B3CC-F02B6DE11A72}"/>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A02C78A4-60BD-4FA0-8FD4-87A8E06ED0AB}"/>
              </a:ext>
            </a:extLst>
          </p:cNvPr>
          <p:cNvSpPr>
            <a:spLocks noGrp="1"/>
          </p:cNvSpPr>
          <p:nvPr>
            <p:ph sz="half" idx="1"/>
          </p:nvPr>
        </p:nvSpPr>
        <p:spPr>
          <a:xfrm>
            <a:off x="838200" y="1825625"/>
            <a:ext cx="4707148" cy="4351338"/>
          </a:xfrm>
        </p:spPr>
        <p:txBody>
          <a:bodyPr vert="horz" lIns="91440" tIns="45720" rIns="91440" bIns="45720" rtlCol="0" anchor="t">
            <a:normAutofit/>
          </a:bodyPr>
          <a:lstStyle/>
          <a:p>
            <a:pPr marL="0" indent="0">
              <a:buNone/>
            </a:pPr>
            <a:r>
              <a:rPr lang="ro-RO" err="1"/>
              <a:t>Norway</a:t>
            </a:r>
            <a:endParaRPr lang="ro-RO"/>
          </a:p>
          <a:p>
            <a:pPr marL="0" indent="0">
              <a:buNone/>
            </a:pPr>
            <a:r>
              <a:rPr lang="ro-RO" err="1"/>
              <a:t>From</a:t>
            </a:r>
            <a:r>
              <a:rPr lang="ro-RO"/>
              <a:t> 1st of May </a:t>
            </a:r>
            <a:r>
              <a:rPr lang="ro-RO" err="1"/>
              <a:t>till</a:t>
            </a:r>
            <a:r>
              <a:rPr lang="ro-RO"/>
              <a:t> June</a:t>
            </a:r>
          </a:p>
          <a:p>
            <a:pPr marL="0" indent="0">
              <a:buNone/>
            </a:pPr>
            <a:r>
              <a:rPr lang="ro-RO"/>
              <a:t>Accuracy:93.43%</a:t>
            </a:r>
          </a:p>
        </p:txBody>
      </p:sp>
      <p:pic>
        <p:nvPicPr>
          <p:cNvPr id="5" name="Imagine 5" descr="O imagine care conține captură de ecran&#10;&#10;Descrierea a fost generată cu un grad foarte mare de încredere">
            <a:extLst>
              <a:ext uri="{FF2B5EF4-FFF2-40B4-BE49-F238E27FC236}">
                <a16:creationId xmlns:a16="http://schemas.microsoft.com/office/drawing/2014/main" id="{9B89AFC0-2DDC-4C87-8527-09E8152135BE}"/>
              </a:ext>
            </a:extLst>
          </p:cNvPr>
          <p:cNvPicPr>
            <a:picLocks noGrp="1" noChangeAspect="1"/>
          </p:cNvPicPr>
          <p:nvPr>
            <p:ph sz="half" idx="2"/>
          </p:nvPr>
        </p:nvPicPr>
        <p:blipFill>
          <a:blip r:embed="rId2"/>
          <a:stretch>
            <a:fillRect/>
          </a:stretch>
        </p:blipFill>
        <p:spPr>
          <a:xfrm>
            <a:off x="5381446" y="1448320"/>
            <a:ext cx="6705599" cy="4847156"/>
          </a:xfrm>
        </p:spPr>
      </p:pic>
    </p:spTree>
    <p:extLst>
      <p:ext uri="{BB962C8B-B14F-4D97-AF65-F5344CB8AC3E}">
        <p14:creationId xmlns:p14="http://schemas.microsoft.com/office/powerpoint/2010/main" val="1551540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8831ABC-F6B0-4D67-B5CB-86AB969D631D}"/>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7D5FDEDD-57AC-455A-9114-14E7CFC67C0A}"/>
              </a:ext>
            </a:extLst>
          </p:cNvPr>
          <p:cNvSpPr>
            <a:spLocks noGrp="1"/>
          </p:cNvSpPr>
          <p:nvPr>
            <p:ph sz="half" idx="1"/>
          </p:nvPr>
        </p:nvSpPr>
        <p:spPr>
          <a:xfrm>
            <a:off x="838200" y="1825625"/>
            <a:ext cx="4261450" cy="4351338"/>
          </a:xfrm>
        </p:spPr>
        <p:txBody>
          <a:bodyPr vert="horz" lIns="91440" tIns="45720" rIns="91440" bIns="45720" rtlCol="0" anchor="t">
            <a:normAutofit/>
          </a:bodyPr>
          <a:lstStyle/>
          <a:p>
            <a:pPr marL="0" indent="0">
              <a:buNone/>
            </a:pPr>
            <a:r>
              <a:rPr lang="ro-RO"/>
              <a:t>Serbia</a:t>
            </a:r>
          </a:p>
          <a:p>
            <a:pPr marL="0" indent="0">
              <a:buNone/>
            </a:pPr>
            <a:r>
              <a:rPr lang="ro-RO" err="1"/>
              <a:t>From</a:t>
            </a:r>
            <a:r>
              <a:rPr lang="ro-RO"/>
              <a:t> 15th May – June</a:t>
            </a:r>
          </a:p>
          <a:p>
            <a:pPr marL="0" indent="0">
              <a:buNone/>
            </a:pPr>
            <a:r>
              <a:rPr lang="ro-RO"/>
              <a:t>Accuracy:96.8%</a:t>
            </a:r>
          </a:p>
        </p:txBody>
      </p:sp>
      <p:pic>
        <p:nvPicPr>
          <p:cNvPr id="5" name="Imagine 5" descr="O imagine care conține hartă&#10;&#10;Descrierea a fost generată cu un grad foarte mare de încredere">
            <a:extLst>
              <a:ext uri="{FF2B5EF4-FFF2-40B4-BE49-F238E27FC236}">
                <a16:creationId xmlns:a16="http://schemas.microsoft.com/office/drawing/2014/main" id="{056C173D-D66B-4907-9802-FE9819B2A62F}"/>
              </a:ext>
            </a:extLst>
          </p:cNvPr>
          <p:cNvPicPr>
            <a:picLocks noGrp="1" noChangeAspect="1"/>
          </p:cNvPicPr>
          <p:nvPr>
            <p:ph sz="half" idx="2"/>
          </p:nvPr>
        </p:nvPicPr>
        <p:blipFill>
          <a:blip r:embed="rId2"/>
          <a:stretch>
            <a:fillRect/>
          </a:stretch>
        </p:blipFill>
        <p:spPr>
          <a:xfrm>
            <a:off x="5165785" y="1577841"/>
            <a:ext cx="7065033" cy="4861285"/>
          </a:xfrm>
        </p:spPr>
      </p:pic>
    </p:spTree>
    <p:extLst>
      <p:ext uri="{BB962C8B-B14F-4D97-AF65-F5344CB8AC3E}">
        <p14:creationId xmlns:p14="http://schemas.microsoft.com/office/powerpoint/2010/main" val="3795182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788C-07E4-4949-98FD-7BF9015D1E45}"/>
              </a:ext>
            </a:extLst>
          </p:cNvPr>
          <p:cNvSpPr>
            <a:spLocks noGrp="1"/>
          </p:cNvSpPr>
          <p:nvPr>
            <p:ph type="title"/>
          </p:nvPr>
        </p:nvSpPr>
        <p:spPr/>
        <p:txBody>
          <a:bodyPr/>
          <a:lstStyle/>
          <a:p>
            <a:r>
              <a:rPr lang="en-US"/>
              <a:t>Content</a:t>
            </a:r>
            <a:endParaRPr lang="ro-RO"/>
          </a:p>
        </p:txBody>
      </p:sp>
      <p:sp>
        <p:nvSpPr>
          <p:cNvPr id="3" name="Content Placeholder 2">
            <a:extLst>
              <a:ext uri="{FF2B5EF4-FFF2-40B4-BE49-F238E27FC236}">
                <a16:creationId xmlns:a16="http://schemas.microsoft.com/office/drawing/2014/main" id="{99E87D9D-1623-4AB1-AAB3-409F165F43ED}"/>
              </a:ext>
            </a:extLst>
          </p:cNvPr>
          <p:cNvSpPr>
            <a:spLocks noGrp="1"/>
          </p:cNvSpPr>
          <p:nvPr>
            <p:ph idx="1"/>
          </p:nvPr>
        </p:nvSpPr>
        <p:spPr/>
        <p:txBody>
          <a:bodyPr vert="horz" lIns="91440" tIns="45720" rIns="91440" bIns="45720" rtlCol="0" anchor="t">
            <a:normAutofit/>
          </a:bodyPr>
          <a:lstStyle/>
          <a:p>
            <a:r>
              <a:rPr lang="en-US"/>
              <a:t>Introduction</a:t>
            </a:r>
          </a:p>
          <a:p>
            <a:r>
              <a:rPr lang="en-US"/>
              <a:t>Theoretical part</a:t>
            </a:r>
          </a:p>
          <a:p>
            <a:r>
              <a:rPr lang="en-US"/>
              <a:t>Practical part with ss </a:t>
            </a:r>
            <a:endParaRPr lang="ro-RO"/>
          </a:p>
          <a:p>
            <a:r>
              <a:rPr lang="en-US"/>
              <a:t>Conclusions</a:t>
            </a:r>
          </a:p>
        </p:txBody>
      </p:sp>
      <p:pic>
        <p:nvPicPr>
          <p:cNvPr id="5" name="Picture 4">
            <a:extLst>
              <a:ext uri="{FF2B5EF4-FFF2-40B4-BE49-F238E27FC236}">
                <a16:creationId xmlns:a16="http://schemas.microsoft.com/office/drawing/2014/main" id="{473FFD3C-5964-4213-9591-B6AA06CC2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761" y="676141"/>
            <a:ext cx="4121239" cy="6181859"/>
          </a:xfrm>
          <a:prstGeom prst="rect">
            <a:avLst/>
          </a:prstGeom>
        </p:spPr>
      </p:pic>
    </p:spTree>
    <p:extLst>
      <p:ext uri="{BB962C8B-B14F-4D97-AF65-F5344CB8AC3E}">
        <p14:creationId xmlns:p14="http://schemas.microsoft.com/office/powerpoint/2010/main" val="18501634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CD470E27-6893-470B-911F-3B39D414EFC4}"/>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F0F084EC-BCB1-4C32-BA03-BB2C556A00B3}"/>
              </a:ext>
            </a:extLst>
          </p:cNvPr>
          <p:cNvSpPr>
            <a:spLocks noGrp="1"/>
          </p:cNvSpPr>
          <p:nvPr>
            <p:ph sz="half" idx="1"/>
          </p:nvPr>
        </p:nvSpPr>
        <p:spPr>
          <a:xfrm>
            <a:off x="838200" y="1825625"/>
            <a:ext cx="3945148" cy="4351338"/>
          </a:xfrm>
        </p:spPr>
        <p:txBody>
          <a:bodyPr vert="horz" lIns="91440" tIns="45720" rIns="91440" bIns="45720" rtlCol="0" anchor="t">
            <a:normAutofit/>
          </a:bodyPr>
          <a:lstStyle/>
          <a:p>
            <a:pPr marL="0" indent="0">
              <a:buNone/>
            </a:pPr>
            <a:r>
              <a:rPr lang="ro-RO" err="1"/>
              <a:t>Russia</a:t>
            </a:r>
            <a:endParaRPr lang="ro-RO"/>
          </a:p>
          <a:p>
            <a:pPr marL="0" indent="0">
              <a:buNone/>
            </a:pPr>
            <a:r>
              <a:rPr lang="ro-RO" err="1"/>
              <a:t>From</a:t>
            </a:r>
            <a:r>
              <a:rPr lang="ro-RO"/>
              <a:t> 1st May –June</a:t>
            </a:r>
          </a:p>
          <a:p>
            <a:pPr marL="0" indent="0">
              <a:buNone/>
            </a:pPr>
            <a:r>
              <a:rPr lang="ro-RO" err="1"/>
              <a:t>Accuracy</a:t>
            </a:r>
            <a:r>
              <a:rPr lang="ro-RO"/>
              <a:t>: 97.4%</a:t>
            </a:r>
          </a:p>
        </p:txBody>
      </p:sp>
      <p:pic>
        <p:nvPicPr>
          <p:cNvPr id="5" name="Imagine 5" descr="O imagine care conține hartă&#10;&#10;Descrierea a fost generată cu un grad foarte mare de încredere">
            <a:extLst>
              <a:ext uri="{FF2B5EF4-FFF2-40B4-BE49-F238E27FC236}">
                <a16:creationId xmlns:a16="http://schemas.microsoft.com/office/drawing/2014/main" id="{1EF5EFC7-B4E8-4211-8E0D-939EF6E06A10}"/>
              </a:ext>
            </a:extLst>
          </p:cNvPr>
          <p:cNvPicPr>
            <a:picLocks noGrp="1" noChangeAspect="1"/>
          </p:cNvPicPr>
          <p:nvPr>
            <p:ph sz="half" idx="2"/>
          </p:nvPr>
        </p:nvPicPr>
        <p:blipFill>
          <a:blip r:embed="rId2"/>
          <a:stretch>
            <a:fillRect/>
          </a:stretch>
        </p:blipFill>
        <p:spPr>
          <a:xfrm>
            <a:off x="5122653" y="1706153"/>
            <a:ext cx="6978769" cy="4705300"/>
          </a:xfrm>
        </p:spPr>
      </p:pic>
    </p:spTree>
    <p:extLst>
      <p:ext uri="{BB962C8B-B14F-4D97-AF65-F5344CB8AC3E}">
        <p14:creationId xmlns:p14="http://schemas.microsoft.com/office/powerpoint/2010/main" val="1095484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70271E5E-093F-46AF-A542-AC8DDA9E5CBE}"/>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29B6DB2A-0270-4BB1-B356-910C36147E50}"/>
              </a:ext>
            </a:extLst>
          </p:cNvPr>
          <p:cNvSpPr>
            <a:spLocks noGrp="1"/>
          </p:cNvSpPr>
          <p:nvPr>
            <p:ph sz="half" idx="1"/>
          </p:nvPr>
        </p:nvSpPr>
        <p:spPr>
          <a:xfrm>
            <a:off x="838200" y="1825625"/>
            <a:ext cx="3930770" cy="4351338"/>
          </a:xfrm>
        </p:spPr>
        <p:txBody>
          <a:bodyPr vert="horz" lIns="91440" tIns="45720" rIns="91440" bIns="45720" rtlCol="0" anchor="t">
            <a:normAutofit/>
          </a:bodyPr>
          <a:lstStyle/>
          <a:p>
            <a:pPr marL="0" indent="0">
              <a:buNone/>
            </a:pPr>
            <a:r>
              <a:rPr lang="ro-RO"/>
              <a:t>China</a:t>
            </a:r>
          </a:p>
          <a:p>
            <a:pPr marL="0" indent="0">
              <a:buNone/>
            </a:pPr>
            <a:r>
              <a:rPr lang="ro-RO" err="1"/>
              <a:t>From</a:t>
            </a:r>
            <a:r>
              <a:rPr lang="ro-RO"/>
              <a:t> 1st May –June</a:t>
            </a:r>
          </a:p>
          <a:p>
            <a:pPr marL="0" indent="0">
              <a:buNone/>
            </a:pPr>
            <a:r>
              <a:rPr lang="ro-RO" err="1"/>
              <a:t>Accuracy</a:t>
            </a:r>
            <a:r>
              <a:rPr lang="ro-RO"/>
              <a:t>: 96.9%</a:t>
            </a:r>
          </a:p>
        </p:txBody>
      </p:sp>
      <p:pic>
        <p:nvPicPr>
          <p:cNvPr id="5" name="Imagine 5">
            <a:extLst>
              <a:ext uri="{FF2B5EF4-FFF2-40B4-BE49-F238E27FC236}">
                <a16:creationId xmlns:a16="http://schemas.microsoft.com/office/drawing/2014/main" id="{B50C8F36-9D65-476A-9A65-E52B8195F40B}"/>
              </a:ext>
            </a:extLst>
          </p:cNvPr>
          <p:cNvPicPr>
            <a:picLocks noGrp="1" noChangeAspect="1"/>
          </p:cNvPicPr>
          <p:nvPr>
            <p:ph sz="half" idx="2"/>
          </p:nvPr>
        </p:nvPicPr>
        <p:blipFill>
          <a:blip r:embed="rId2"/>
          <a:stretch>
            <a:fillRect/>
          </a:stretch>
        </p:blipFill>
        <p:spPr>
          <a:xfrm>
            <a:off x="4734465" y="1463773"/>
            <a:ext cx="10443712" cy="5204435"/>
          </a:xfrm>
        </p:spPr>
      </p:pic>
    </p:spTree>
    <p:extLst>
      <p:ext uri="{BB962C8B-B14F-4D97-AF65-F5344CB8AC3E}">
        <p14:creationId xmlns:p14="http://schemas.microsoft.com/office/powerpoint/2010/main" val="3118274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C098CF7C-9DE1-47E5-981B-DD37A8365C33}"/>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CF27A532-7824-45FB-9469-BE1F48B0CA56}"/>
              </a:ext>
            </a:extLst>
          </p:cNvPr>
          <p:cNvSpPr>
            <a:spLocks noGrp="1"/>
          </p:cNvSpPr>
          <p:nvPr>
            <p:ph sz="half" idx="1"/>
          </p:nvPr>
        </p:nvSpPr>
        <p:spPr>
          <a:xfrm>
            <a:off x="838200" y="1825625"/>
            <a:ext cx="4160808" cy="4351338"/>
          </a:xfrm>
        </p:spPr>
        <p:txBody>
          <a:bodyPr vert="horz" lIns="91440" tIns="45720" rIns="91440" bIns="45720" rtlCol="0" anchor="t">
            <a:normAutofit/>
          </a:bodyPr>
          <a:lstStyle/>
          <a:p>
            <a:pPr marL="0" indent="0">
              <a:buNone/>
            </a:pPr>
            <a:r>
              <a:rPr lang="ro-RO"/>
              <a:t>Japan</a:t>
            </a:r>
          </a:p>
          <a:p>
            <a:pPr marL="0" indent="0">
              <a:buNone/>
            </a:pPr>
            <a:r>
              <a:rPr lang="ro-RO" err="1"/>
              <a:t>From</a:t>
            </a:r>
            <a:r>
              <a:rPr lang="ro-RO"/>
              <a:t> 15th May – June</a:t>
            </a:r>
          </a:p>
          <a:p>
            <a:pPr marL="0" indent="0">
              <a:buNone/>
            </a:pPr>
            <a:r>
              <a:rPr lang="ro-RO" err="1"/>
              <a:t>Accuracy</a:t>
            </a:r>
            <a:r>
              <a:rPr lang="ro-RO"/>
              <a:t>: 97.9%</a:t>
            </a:r>
          </a:p>
        </p:txBody>
      </p:sp>
      <p:pic>
        <p:nvPicPr>
          <p:cNvPr id="5" name="Imagine 5" descr="O imagine care conține captură de ecran&#10;&#10;Descrierea a fost generată cu un grad foarte mare de încredere">
            <a:extLst>
              <a:ext uri="{FF2B5EF4-FFF2-40B4-BE49-F238E27FC236}">
                <a16:creationId xmlns:a16="http://schemas.microsoft.com/office/drawing/2014/main" id="{5F0293E0-2E9C-494C-8EF5-84B7C91B8DA7}"/>
              </a:ext>
            </a:extLst>
          </p:cNvPr>
          <p:cNvPicPr>
            <a:picLocks noGrp="1" noChangeAspect="1"/>
          </p:cNvPicPr>
          <p:nvPr>
            <p:ph sz="half" idx="2"/>
          </p:nvPr>
        </p:nvPicPr>
        <p:blipFill>
          <a:blip r:embed="rId2"/>
          <a:stretch>
            <a:fillRect/>
          </a:stretch>
        </p:blipFill>
        <p:spPr>
          <a:xfrm>
            <a:off x="4734464" y="1323731"/>
            <a:ext cx="6748732" cy="4434974"/>
          </a:xfrm>
        </p:spPr>
      </p:pic>
    </p:spTree>
    <p:extLst>
      <p:ext uri="{BB962C8B-B14F-4D97-AF65-F5344CB8AC3E}">
        <p14:creationId xmlns:p14="http://schemas.microsoft.com/office/powerpoint/2010/main" val="3843194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E240157-D26F-43BC-979A-45F0B6CBAA1C}"/>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3C1F899E-B0A9-422E-8705-3919C14F936C}"/>
              </a:ext>
            </a:extLst>
          </p:cNvPr>
          <p:cNvSpPr>
            <a:spLocks noGrp="1"/>
          </p:cNvSpPr>
          <p:nvPr>
            <p:ph sz="half" idx="1"/>
          </p:nvPr>
        </p:nvSpPr>
        <p:spPr>
          <a:xfrm>
            <a:off x="838200" y="1825625"/>
            <a:ext cx="4002657" cy="4351338"/>
          </a:xfrm>
        </p:spPr>
        <p:txBody>
          <a:bodyPr vert="horz" lIns="91440" tIns="45720" rIns="91440" bIns="45720" rtlCol="0" anchor="t">
            <a:normAutofit/>
          </a:bodyPr>
          <a:lstStyle/>
          <a:p>
            <a:pPr marL="0" indent="0">
              <a:buNone/>
            </a:pPr>
            <a:r>
              <a:rPr lang="ro-RO"/>
              <a:t>South </a:t>
            </a:r>
            <a:r>
              <a:rPr lang="ro-RO" err="1"/>
              <a:t>Korea</a:t>
            </a:r>
            <a:endParaRPr lang="ro-RO"/>
          </a:p>
          <a:p>
            <a:pPr marL="0" indent="0">
              <a:buNone/>
            </a:pPr>
            <a:r>
              <a:rPr lang="ro-RO" err="1"/>
              <a:t>From</a:t>
            </a:r>
            <a:r>
              <a:rPr lang="ro-RO"/>
              <a:t> 1st May – June</a:t>
            </a:r>
          </a:p>
          <a:p>
            <a:pPr marL="0" indent="0">
              <a:buNone/>
            </a:pPr>
            <a:r>
              <a:rPr lang="ro-RO" err="1"/>
              <a:t>Accuracy</a:t>
            </a:r>
            <a:r>
              <a:rPr lang="ro-RO"/>
              <a:t>: 94%</a:t>
            </a:r>
          </a:p>
        </p:txBody>
      </p:sp>
      <p:pic>
        <p:nvPicPr>
          <p:cNvPr id="5" name="Imagine 5" descr="O imagine care conține hartă&#10;&#10;Descrierea a fost generată cu un grad foarte mare de încredere">
            <a:extLst>
              <a:ext uri="{FF2B5EF4-FFF2-40B4-BE49-F238E27FC236}">
                <a16:creationId xmlns:a16="http://schemas.microsoft.com/office/drawing/2014/main" id="{CCBAE4C3-51CB-4F56-8BC9-860D1EF87E83}"/>
              </a:ext>
            </a:extLst>
          </p:cNvPr>
          <p:cNvPicPr>
            <a:picLocks noGrp="1" noChangeAspect="1"/>
          </p:cNvPicPr>
          <p:nvPr>
            <p:ph sz="half" idx="2"/>
          </p:nvPr>
        </p:nvPicPr>
        <p:blipFill>
          <a:blip r:embed="rId2"/>
          <a:stretch>
            <a:fillRect/>
          </a:stretch>
        </p:blipFill>
        <p:spPr>
          <a:xfrm>
            <a:off x="5309559" y="1369272"/>
            <a:ext cx="8617788" cy="5278421"/>
          </a:xfrm>
        </p:spPr>
      </p:pic>
    </p:spTree>
    <p:extLst>
      <p:ext uri="{BB962C8B-B14F-4D97-AF65-F5344CB8AC3E}">
        <p14:creationId xmlns:p14="http://schemas.microsoft.com/office/powerpoint/2010/main" val="1358893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E72AD76D-DCAA-42E5-8336-8662FCE72FC7}"/>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9B799E95-8895-4FF3-8F0C-1AC4395D2891}"/>
              </a:ext>
            </a:extLst>
          </p:cNvPr>
          <p:cNvSpPr>
            <a:spLocks noGrp="1"/>
          </p:cNvSpPr>
          <p:nvPr>
            <p:ph sz="half" idx="1"/>
          </p:nvPr>
        </p:nvSpPr>
        <p:spPr>
          <a:xfrm>
            <a:off x="838200" y="1825625"/>
            <a:ext cx="3973902" cy="4351338"/>
          </a:xfrm>
        </p:spPr>
        <p:txBody>
          <a:bodyPr vert="horz" lIns="91440" tIns="45720" rIns="91440" bIns="45720" rtlCol="0" anchor="t">
            <a:normAutofit/>
          </a:bodyPr>
          <a:lstStyle/>
          <a:p>
            <a:pPr marL="0" indent="0">
              <a:buNone/>
            </a:pPr>
            <a:r>
              <a:rPr lang="ro-RO"/>
              <a:t>India</a:t>
            </a:r>
          </a:p>
          <a:p>
            <a:pPr marL="0" indent="0">
              <a:buNone/>
            </a:pPr>
            <a:r>
              <a:rPr lang="ro-RO" err="1"/>
              <a:t>From</a:t>
            </a:r>
            <a:r>
              <a:rPr lang="ro-RO"/>
              <a:t> 15th May –June</a:t>
            </a:r>
          </a:p>
          <a:p>
            <a:pPr marL="0" indent="0">
              <a:buNone/>
            </a:pPr>
            <a:r>
              <a:rPr lang="ro-RO" err="1"/>
              <a:t>Accuracy</a:t>
            </a:r>
            <a:r>
              <a:rPr lang="ro-RO"/>
              <a:t>: 97.7%</a:t>
            </a:r>
          </a:p>
        </p:txBody>
      </p:sp>
      <p:pic>
        <p:nvPicPr>
          <p:cNvPr id="5" name="Imagine 5" descr="O imagine care conține captură de ecran&#10;&#10;Descrierea a fost generată cu un grad foarte mare de încredere">
            <a:extLst>
              <a:ext uri="{FF2B5EF4-FFF2-40B4-BE49-F238E27FC236}">
                <a16:creationId xmlns:a16="http://schemas.microsoft.com/office/drawing/2014/main" id="{20727D41-9302-4CA2-9FB8-95525C94B59B}"/>
              </a:ext>
            </a:extLst>
          </p:cNvPr>
          <p:cNvPicPr>
            <a:picLocks noGrp="1" noChangeAspect="1"/>
          </p:cNvPicPr>
          <p:nvPr>
            <p:ph sz="half" idx="2"/>
          </p:nvPr>
        </p:nvPicPr>
        <p:blipFill>
          <a:blip r:embed="rId2"/>
          <a:stretch>
            <a:fillRect/>
          </a:stretch>
        </p:blipFill>
        <p:spPr>
          <a:xfrm>
            <a:off x="5016620" y="1719878"/>
            <a:ext cx="6759515" cy="4936644"/>
          </a:xfrm>
        </p:spPr>
      </p:pic>
    </p:spTree>
    <p:extLst>
      <p:ext uri="{BB962C8B-B14F-4D97-AF65-F5344CB8AC3E}">
        <p14:creationId xmlns:p14="http://schemas.microsoft.com/office/powerpoint/2010/main" val="4095397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1B655C6-879C-43B2-BA74-03A117A809CE}"/>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F3B539A1-443A-44B9-82E1-FFEE217B2ECF}"/>
              </a:ext>
            </a:extLst>
          </p:cNvPr>
          <p:cNvSpPr>
            <a:spLocks noGrp="1"/>
          </p:cNvSpPr>
          <p:nvPr>
            <p:ph sz="half" idx="1"/>
          </p:nvPr>
        </p:nvSpPr>
        <p:spPr/>
        <p:txBody>
          <a:bodyPr vert="horz" lIns="91440" tIns="45720" rIns="91440" bIns="45720" rtlCol="0" anchor="t">
            <a:normAutofit/>
          </a:bodyPr>
          <a:lstStyle/>
          <a:p>
            <a:pPr marL="0" indent="0">
              <a:buNone/>
            </a:pPr>
            <a:r>
              <a:rPr lang="ro-RO"/>
              <a:t>Canada</a:t>
            </a:r>
          </a:p>
          <a:p>
            <a:pPr marL="0" indent="0">
              <a:buNone/>
            </a:pPr>
            <a:r>
              <a:rPr lang="ro-RO" err="1"/>
              <a:t>Accuracy</a:t>
            </a:r>
            <a:r>
              <a:rPr lang="ro-RO"/>
              <a:t>:</a:t>
            </a:r>
          </a:p>
          <a:p>
            <a:pPr marL="0" indent="0">
              <a:buNone/>
            </a:pPr>
            <a:r>
              <a:rPr lang="ro-RO" err="1"/>
              <a:t>Starting</a:t>
            </a:r>
            <a:r>
              <a:rPr lang="ro-RO"/>
              <a:t> </a:t>
            </a:r>
            <a:r>
              <a:rPr lang="ro-RO" err="1"/>
              <a:t>from</a:t>
            </a:r>
            <a:r>
              <a:rPr lang="ro-RO"/>
              <a:t> 1st May- June</a:t>
            </a:r>
          </a:p>
        </p:txBody>
      </p:sp>
      <p:pic>
        <p:nvPicPr>
          <p:cNvPr id="5" name="Imagine 5" descr="O imagine care conține captură de ecran&#10;&#10;Descrierea a fost generată cu un grad foarte mare de încredere">
            <a:extLst>
              <a:ext uri="{FF2B5EF4-FFF2-40B4-BE49-F238E27FC236}">
                <a16:creationId xmlns:a16="http://schemas.microsoft.com/office/drawing/2014/main" id="{B4B4CAE2-04A3-45E1-B1A6-DAD4D9A18DE5}"/>
              </a:ext>
            </a:extLst>
          </p:cNvPr>
          <p:cNvPicPr>
            <a:picLocks noGrp="1" noChangeAspect="1"/>
          </p:cNvPicPr>
          <p:nvPr>
            <p:ph sz="half" idx="2"/>
          </p:nvPr>
        </p:nvPicPr>
        <p:blipFill>
          <a:blip r:embed="rId2"/>
          <a:stretch>
            <a:fillRect/>
          </a:stretch>
        </p:blipFill>
        <p:spPr>
          <a:xfrm>
            <a:off x="5942162" y="2133503"/>
            <a:ext cx="8186467" cy="4583846"/>
          </a:xfrm>
        </p:spPr>
      </p:pic>
    </p:spTree>
    <p:extLst>
      <p:ext uri="{BB962C8B-B14F-4D97-AF65-F5344CB8AC3E}">
        <p14:creationId xmlns:p14="http://schemas.microsoft.com/office/powerpoint/2010/main" val="105071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EF5BA07F-2623-4084-9A83-BD0B861E808E}"/>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pic>
        <p:nvPicPr>
          <p:cNvPr id="8" name="Imagine 8" descr="O imagine care conține hartă&#10;&#10;Descrierea a fost generată cu un grad foarte mare de încredere">
            <a:extLst>
              <a:ext uri="{FF2B5EF4-FFF2-40B4-BE49-F238E27FC236}">
                <a16:creationId xmlns:a16="http://schemas.microsoft.com/office/drawing/2014/main" id="{5F1FB5E0-790A-46CB-8AEA-554E7C0A770D}"/>
              </a:ext>
            </a:extLst>
          </p:cNvPr>
          <p:cNvPicPr>
            <a:picLocks noGrp="1" noChangeAspect="1"/>
          </p:cNvPicPr>
          <p:nvPr>
            <p:ph sz="half" idx="2"/>
          </p:nvPr>
        </p:nvPicPr>
        <p:blipFill>
          <a:blip r:embed="rId2"/>
          <a:stretch>
            <a:fillRect/>
          </a:stretch>
        </p:blipFill>
        <p:spPr>
          <a:xfrm>
            <a:off x="4950125" y="1511280"/>
            <a:ext cx="11349486" cy="4980027"/>
          </a:xfrm>
        </p:spPr>
      </p:pic>
      <p:sp>
        <p:nvSpPr>
          <p:cNvPr id="7" name="Substituent conținut 6">
            <a:extLst>
              <a:ext uri="{FF2B5EF4-FFF2-40B4-BE49-F238E27FC236}">
                <a16:creationId xmlns:a16="http://schemas.microsoft.com/office/drawing/2014/main" id="{9A3F422F-4EC7-47C6-822A-1AA051CE0B80}"/>
              </a:ext>
            </a:extLst>
          </p:cNvPr>
          <p:cNvSpPr>
            <a:spLocks noGrp="1"/>
          </p:cNvSpPr>
          <p:nvPr>
            <p:ph sz="half" idx="1"/>
          </p:nvPr>
        </p:nvSpPr>
        <p:spPr>
          <a:xfrm>
            <a:off x="838200" y="1825625"/>
            <a:ext cx="4304582" cy="4351338"/>
          </a:xfrm>
        </p:spPr>
        <p:txBody>
          <a:bodyPr vert="horz" lIns="91440" tIns="45720" rIns="91440" bIns="45720" rtlCol="0" anchor="t">
            <a:normAutofit/>
          </a:bodyPr>
          <a:lstStyle/>
          <a:p>
            <a:pPr marL="0" indent="0">
              <a:buNone/>
            </a:pPr>
            <a:r>
              <a:rPr lang="ro-RO"/>
              <a:t>United </a:t>
            </a:r>
            <a:r>
              <a:rPr lang="ro-RO" err="1"/>
              <a:t>States</a:t>
            </a:r>
            <a:endParaRPr lang="ro-RO"/>
          </a:p>
          <a:p>
            <a:pPr marL="0" indent="0">
              <a:buNone/>
            </a:pPr>
            <a:r>
              <a:rPr lang="ro-RO" err="1"/>
              <a:t>Accuracy</a:t>
            </a:r>
            <a:r>
              <a:rPr lang="ro-RO"/>
              <a:t>: 95.7%</a:t>
            </a:r>
          </a:p>
          <a:p>
            <a:pPr marL="0" indent="0">
              <a:buNone/>
            </a:pPr>
            <a:r>
              <a:rPr lang="ro-RO" err="1"/>
              <a:t>Starting</a:t>
            </a:r>
            <a:r>
              <a:rPr lang="ro-RO"/>
              <a:t> </a:t>
            </a:r>
            <a:r>
              <a:rPr lang="ro-RO" err="1"/>
              <a:t>from</a:t>
            </a:r>
            <a:r>
              <a:rPr lang="ro-RO"/>
              <a:t> 20th May –June</a:t>
            </a:r>
          </a:p>
        </p:txBody>
      </p:sp>
    </p:spTree>
    <p:extLst>
      <p:ext uri="{BB962C8B-B14F-4D97-AF65-F5344CB8AC3E}">
        <p14:creationId xmlns:p14="http://schemas.microsoft.com/office/powerpoint/2010/main" val="589083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F707DAEE-ABC5-42C7-9EF0-2C8A78E1D0BC}"/>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pic>
        <p:nvPicPr>
          <p:cNvPr id="8" name="Imagine 8" descr="O imagine care conține captură de ecran, hartă&#10;&#10;Descrierea a fost generată cu un grad foarte mare de încredere">
            <a:extLst>
              <a:ext uri="{FF2B5EF4-FFF2-40B4-BE49-F238E27FC236}">
                <a16:creationId xmlns:a16="http://schemas.microsoft.com/office/drawing/2014/main" id="{EDF0B59B-7417-4035-92FB-90899EB6B4DA}"/>
              </a:ext>
            </a:extLst>
          </p:cNvPr>
          <p:cNvPicPr>
            <a:picLocks noGrp="1" noChangeAspect="1"/>
          </p:cNvPicPr>
          <p:nvPr>
            <p:ph sz="half" idx="2"/>
          </p:nvPr>
        </p:nvPicPr>
        <p:blipFill>
          <a:blip r:embed="rId2"/>
          <a:stretch>
            <a:fillRect/>
          </a:stretch>
        </p:blipFill>
        <p:spPr>
          <a:xfrm>
            <a:off x="6100314" y="1697887"/>
            <a:ext cx="7208807" cy="4995003"/>
          </a:xfrm>
        </p:spPr>
      </p:pic>
      <p:sp>
        <p:nvSpPr>
          <p:cNvPr id="7" name="Substituent conținut 6">
            <a:extLst>
              <a:ext uri="{FF2B5EF4-FFF2-40B4-BE49-F238E27FC236}">
                <a16:creationId xmlns:a16="http://schemas.microsoft.com/office/drawing/2014/main" id="{81454EF5-7FDF-43C6-9CC6-B500741BE079}"/>
              </a:ext>
            </a:extLst>
          </p:cNvPr>
          <p:cNvSpPr>
            <a:spLocks noGrp="1"/>
          </p:cNvSpPr>
          <p:nvPr>
            <p:ph sz="half" idx="1"/>
          </p:nvPr>
        </p:nvSpPr>
        <p:spPr/>
        <p:txBody>
          <a:bodyPr vert="horz" lIns="91440" tIns="45720" rIns="91440" bIns="45720" rtlCol="0" anchor="t">
            <a:normAutofit/>
          </a:bodyPr>
          <a:lstStyle/>
          <a:p>
            <a:pPr marL="0" indent="0">
              <a:buNone/>
            </a:pPr>
            <a:r>
              <a:rPr lang="ro-RO"/>
              <a:t>Australia</a:t>
            </a:r>
          </a:p>
          <a:p>
            <a:pPr marL="0" indent="0">
              <a:buNone/>
            </a:pPr>
            <a:r>
              <a:rPr lang="ro-RO" err="1"/>
              <a:t>From</a:t>
            </a:r>
            <a:r>
              <a:rPr lang="ro-RO"/>
              <a:t> 1st Mat –June</a:t>
            </a:r>
          </a:p>
          <a:p>
            <a:pPr marL="0" indent="0">
              <a:buNone/>
            </a:pPr>
            <a:r>
              <a:rPr lang="ro-RO" err="1"/>
              <a:t>Accuracy</a:t>
            </a:r>
            <a:r>
              <a:rPr lang="ro-RO"/>
              <a:t>: 98.4%</a:t>
            </a:r>
          </a:p>
          <a:p>
            <a:pPr marL="0" indent="0">
              <a:buNone/>
            </a:pPr>
            <a:r>
              <a:rPr lang="ro-RO" err="1"/>
              <a:t>Which</a:t>
            </a:r>
            <a:r>
              <a:rPr lang="ro-RO"/>
              <a:t> </a:t>
            </a:r>
            <a:r>
              <a:rPr lang="ro-RO" err="1"/>
              <a:t>is</a:t>
            </a:r>
            <a:r>
              <a:rPr lang="ro-RO"/>
              <a:t> </a:t>
            </a:r>
            <a:r>
              <a:rPr lang="ro-RO" err="1"/>
              <a:t>almost</a:t>
            </a:r>
            <a:r>
              <a:rPr lang="ro-RO"/>
              <a:t> a </a:t>
            </a:r>
            <a:r>
              <a:rPr lang="ro-RO" err="1"/>
              <a:t>good</a:t>
            </a:r>
            <a:r>
              <a:rPr lang="ro-RO"/>
              <a:t> </a:t>
            </a:r>
            <a:r>
              <a:rPr lang="ro-RO" err="1"/>
              <a:t>result</a:t>
            </a:r>
            <a:r>
              <a:rPr lang="ro-RO"/>
              <a:t> </a:t>
            </a:r>
            <a:r>
              <a:rPr lang="ro-RO" err="1"/>
              <a:t>because</a:t>
            </a:r>
            <a:r>
              <a:rPr lang="ro-RO"/>
              <a:t> </a:t>
            </a:r>
            <a:r>
              <a:rPr lang="ro-RO" err="1"/>
              <a:t>the</a:t>
            </a:r>
            <a:r>
              <a:rPr lang="ro-RO"/>
              <a:t> total </a:t>
            </a:r>
            <a:r>
              <a:rPr lang="ro-RO" err="1"/>
              <a:t>deathsand</a:t>
            </a:r>
            <a:r>
              <a:rPr lang="ro-RO"/>
              <a:t> </a:t>
            </a:r>
            <a:r>
              <a:rPr lang="ro-RO" err="1"/>
              <a:t>cases</a:t>
            </a:r>
            <a:r>
              <a:rPr lang="ro-RO"/>
              <a:t> are </a:t>
            </a:r>
            <a:r>
              <a:rPr lang="ro-RO" err="1"/>
              <a:t>constats</a:t>
            </a:r>
            <a:r>
              <a:rPr lang="ro-RO"/>
              <a:t> </a:t>
            </a:r>
            <a:r>
              <a:rPr lang="ro-RO" err="1"/>
              <a:t>almost</a:t>
            </a:r>
            <a:r>
              <a:rPr lang="ro-RO"/>
              <a:t> </a:t>
            </a:r>
            <a:r>
              <a:rPr lang="ro-RO" err="1"/>
              <a:t>and</a:t>
            </a:r>
            <a:r>
              <a:rPr lang="ro-RO"/>
              <a:t> </a:t>
            </a:r>
            <a:r>
              <a:rPr lang="ro-RO" err="1"/>
              <a:t>starting</a:t>
            </a:r>
            <a:r>
              <a:rPr lang="ro-RO"/>
              <a:t> </a:t>
            </a:r>
            <a:r>
              <a:rPr lang="ro-RO" err="1"/>
              <a:t>to</a:t>
            </a:r>
            <a:r>
              <a:rPr lang="ro-RO"/>
              <a:t> </a:t>
            </a:r>
            <a:r>
              <a:rPr lang="ro-RO" err="1"/>
              <a:t>decresing</a:t>
            </a:r>
            <a:endParaRPr lang="ro-RO"/>
          </a:p>
        </p:txBody>
      </p:sp>
    </p:spTree>
    <p:extLst>
      <p:ext uri="{BB962C8B-B14F-4D97-AF65-F5344CB8AC3E}">
        <p14:creationId xmlns:p14="http://schemas.microsoft.com/office/powerpoint/2010/main" val="1159451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46FD9DD-DD07-469A-A926-8A88DCC8CEFD}"/>
              </a:ext>
            </a:extLst>
          </p:cNvPr>
          <p:cNvSpPr>
            <a:spLocks noGrp="1"/>
          </p:cNvSpPr>
          <p:nvPr>
            <p:ph type="title"/>
          </p:nvPr>
        </p:nvSpPr>
        <p:spPr/>
        <p:txBody>
          <a:bodyPr/>
          <a:lstStyle/>
          <a:p>
            <a:r>
              <a:rPr lang="en-US">
                <a:latin typeface="TW Cen MT"/>
              </a:rPr>
              <a:t>Practical part-Random Forest algorithm</a:t>
            </a:r>
            <a:endParaRPr lang="ro-RO">
              <a:ea typeface="+mj-lt"/>
              <a:cs typeface="+mj-lt"/>
            </a:endParaRPr>
          </a:p>
        </p:txBody>
      </p:sp>
      <p:sp>
        <p:nvSpPr>
          <p:cNvPr id="3" name="Substituent conținut 2">
            <a:extLst>
              <a:ext uri="{FF2B5EF4-FFF2-40B4-BE49-F238E27FC236}">
                <a16:creationId xmlns:a16="http://schemas.microsoft.com/office/drawing/2014/main" id="{0CEEFD94-051C-47A4-9B26-09B3337CD2A4}"/>
              </a:ext>
            </a:extLst>
          </p:cNvPr>
          <p:cNvSpPr>
            <a:spLocks noGrp="1"/>
          </p:cNvSpPr>
          <p:nvPr>
            <p:ph sz="half" idx="1"/>
          </p:nvPr>
        </p:nvSpPr>
        <p:spPr>
          <a:xfrm>
            <a:off x="838200" y="1825625"/>
            <a:ext cx="4045789" cy="4351338"/>
          </a:xfrm>
        </p:spPr>
        <p:txBody>
          <a:bodyPr vert="horz" lIns="91440" tIns="45720" rIns="91440" bIns="45720" rtlCol="0" anchor="t">
            <a:normAutofit/>
          </a:bodyPr>
          <a:lstStyle/>
          <a:p>
            <a:pPr marL="0" indent="0">
              <a:buNone/>
            </a:pPr>
            <a:r>
              <a:rPr lang="ro-RO"/>
              <a:t>Algeria</a:t>
            </a:r>
          </a:p>
          <a:p>
            <a:pPr marL="0" indent="0">
              <a:buNone/>
            </a:pPr>
            <a:r>
              <a:rPr lang="ro-RO" err="1"/>
              <a:t>Accuracy</a:t>
            </a:r>
            <a:r>
              <a:rPr lang="ro-RO"/>
              <a:t>: 98.7%</a:t>
            </a:r>
          </a:p>
          <a:p>
            <a:pPr marL="0" indent="0">
              <a:buNone/>
            </a:pPr>
            <a:r>
              <a:rPr lang="ro-RO" err="1"/>
              <a:t>From</a:t>
            </a:r>
            <a:r>
              <a:rPr lang="ro-RO"/>
              <a:t> 1st May –June</a:t>
            </a:r>
          </a:p>
          <a:p>
            <a:pPr marL="0" indent="0">
              <a:buNone/>
            </a:pPr>
            <a:r>
              <a:rPr lang="ro-RO"/>
              <a:t>Same case as Australia</a:t>
            </a:r>
          </a:p>
        </p:txBody>
      </p:sp>
      <p:pic>
        <p:nvPicPr>
          <p:cNvPr id="5" name="Imagine 5" descr="O imagine care conține captură de ecran&#10;&#10;Descrierea a fost generată cu un grad foarte mare de încredere">
            <a:extLst>
              <a:ext uri="{FF2B5EF4-FFF2-40B4-BE49-F238E27FC236}">
                <a16:creationId xmlns:a16="http://schemas.microsoft.com/office/drawing/2014/main" id="{8F99CA7B-8896-4C38-B2D0-C96E92CA2A8B}"/>
              </a:ext>
            </a:extLst>
          </p:cNvPr>
          <p:cNvPicPr>
            <a:picLocks noGrp="1" noChangeAspect="1"/>
          </p:cNvPicPr>
          <p:nvPr>
            <p:ph sz="half" idx="2"/>
          </p:nvPr>
        </p:nvPicPr>
        <p:blipFill>
          <a:blip r:embed="rId2"/>
          <a:stretch>
            <a:fillRect/>
          </a:stretch>
        </p:blipFill>
        <p:spPr>
          <a:xfrm>
            <a:off x="4892617" y="1821376"/>
            <a:ext cx="6777485" cy="4877420"/>
          </a:xfrm>
        </p:spPr>
      </p:pic>
    </p:spTree>
    <p:extLst>
      <p:ext uri="{BB962C8B-B14F-4D97-AF65-F5344CB8AC3E}">
        <p14:creationId xmlns:p14="http://schemas.microsoft.com/office/powerpoint/2010/main" val="1616903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C93E-0B2A-490E-A01A-33BD838B4418}"/>
              </a:ext>
            </a:extLst>
          </p:cNvPr>
          <p:cNvSpPr>
            <a:spLocks noGrp="1"/>
          </p:cNvSpPr>
          <p:nvPr>
            <p:ph type="title"/>
          </p:nvPr>
        </p:nvSpPr>
        <p:spPr/>
        <p:txBody>
          <a:bodyPr/>
          <a:lstStyle/>
          <a:p>
            <a:r>
              <a:rPr lang="en-US"/>
              <a:t>Results from Random Forest</a:t>
            </a:r>
            <a:endParaRPr lang="ro-RO"/>
          </a:p>
        </p:txBody>
      </p:sp>
      <p:sp>
        <p:nvSpPr>
          <p:cNvPr id="3" name="Content Placeholder 2">
            <a:extLst>
              <a:ext uri="{FF2B5EF4-FFF2-40B4-BE49-F238E27FC236}">
                <a16:creationId xmlns:a16="http://schemas.microsoft.com/office/drawing/2014/main" id="{29B7291B-D2D3-43F8-A2AA-5848046122C1}"/>
              </a:ext>
            </a:extLst>
          </p:cNvPr>
          <p:cNvSpPr>
            <a:spLocks noGrp="1"/>
          </p:cNvSpPr>
          <p:nvPr>
            <p:ph sz="half" idx="1"/>
          </p:nvPr>
        </p:nvSpPr>
        <p:spPr>
          <a:xfrm>
            <a:off x="838200" y="1825625"/>
            <a:ext cx="7309449" cy="4351338"/>
          </a:xfrm>
        </p:spPr>
        <p:txBody>
          <a:bodyPr vert="horz" lIns="91440" tIns="45720" rIns="91440" bIns="45720" rtlCol="0" anchor="t">
            <a:normAutofit/>
          </a:bodyPr>
          <a:lstStyle/>
          <a:p>
            <a:pPr marL="0" indent="0">
              <a:buNone/>
            </a:pPr>
            <a:r>
              <a:rPr lang="ro-RO"/>
              <a:t>As </a:t>
            </a:r>
            <a:r>
              <a:rPr lang="ro-RO" err="1"/>
              <a:t>we</a:t>
            </a:r>
            <a:r>
              <a:rPr lang="ro-RO"/>
              <a:t> </a:t>
            </a:r>
            <a:r>
              <a:rPr lang="ro-RO" err="1"/>
              <a:t>can</a:t>
            </a:r>
            <a:r>
              <a:rPr lang="ro-RO"/>
              <a:t> </a:t>
            </a:r>
            <a:r>
              <a:rPr lang="ro-RO" err="1"/>
              <a:t>notice</a:t>
            </a:r>
            <a:r>
              <a:rPr lang="ro-RO"/>
              <a:t> </a:t>
            </a:r>
            <a:r>
              <a:rPr lang="ro-RO" err="1"/>
              <a:t>this</a:t>
            </a:r>
            <a:r>
              <a:rPr lang="ro-RO"/>
              <a:t> model </a:t>
            </a:r>
            <a:r>
              <a:rPr lang="ro-RO" err="1"/>
              <a:t>is</a:t>
            </a:r>
            <a:r>
              <a:rPr lang="ro-RO"/>
              <a:t> </a:t>
            </a:r>
            <a:r>
              <a:rPr lang="ro-RO" err="1"/>
              <a:t>not</a:t>
            </a:r>
            <a:r>
              <a:rPr lang="ro-RO"/>
              <a:t> </a:t>
            </a:r>
            <a:r>
              <a:rPr lang="ro-RO" err="1"/>
              <a:t>so</a:t>
            </a:r>
            <a:r>
              <a:rPr lang="ro-RO"/>
              <a:t> </a:t>
            </a:r>
            <a:r>
              <a:rPr lang="ro-RO" err="1"/>
              <a:t>suitable</a:t>
            </a:r>
            <a:r>
              <a:rPr lang="ro-RO"/>
              <a:t> for </a:t>
            </a:r>
            <a:r>
              <a:rPr lang="ro-RO" err="1"/>
              <a:t>every</a:t>
            </a:r>
            <a:r>
              <a:rPr lang="ro-RO"/>
              <a:t> country </a:t>
            </a:r>
            <a:r>
              <a:rPr lang="ro-RO" err="1"/>
              <a:t>that's</a:t>
            </a:r>
            <a:r>
              <a:rPr lang="ro-RO"/>
              <a:t> </a:t>
            </a:r>
            <a:r>
              <a:rPr lang="ro-RO" err="1"/>
              <a:t>why</a:t>
            </a:r>
            <a:r>
              <a:rPr lang="ro-RO"/>
              <a:t> it </a:t>
            </a:r>
            <a:r>
              <a:rPr lang="ro-RO" err="1"/>
              <a:t>might</a:t>
            </a:r>
            <a:r>
              <a:rPr lang="ro-RO"/>
              <a:t> </a:t>
            </a:r>
            <a:r>
              <a:rPr lang="ro-RO" err="1"/>
              <a:t>vary</a:t>
            </a:r>
            <a:r>
              <a:rPr lang="ro-RO"/>
              <a:t>, or </a:t>
            </a:r>
            <a:r>
              <a:rPr lang="ro-RO" err="1"/>
              <a:t>the</a:t>
            </a:r>
            <a:r>
              <a:rPr lang="ro-RO"/>
              <a:t> </a:t>
            </a:r>
            <a:r>
              <a:rPr lang="ro-RO" err="1"/>
              <a:t>starting</a:t>
            </a:r>
            <a:r>
              <a:rPr lang="ro-RO"/>
              <a:t> </a:t>
            </a:r>
            <a:r>
              <a:rPr lang="ro-RO" err="1"/>
              <a:t>days</a:t>
            </a:r>
            <a:r>
              <a:rPr lang="ro-RO"/>
              <a:t> </a:t>
            </a:r>
            <a:r>
              <a:rPr lang="ro-RO" err="1"/>
              <a:t>might</a:t>
            </a:r>
            <a:r>
              <a:rPr lang="ro-RO"/>
              <a:t> </a:t>
            </a:r>
            <a:r>
              <a:rPr lang="ro-RO" err="1"/>
              <a:t>vary</a:t>
            </a:r>
            <a:r>
              <a:rPr lang="ro-RO"/>
              <a:t> or </a:t>
            </a:r>
            <a:r>
              <a:rPr lang="ro-RO" err="1"/>
              <a:t>the</a:t>
            </a:r>
            <a:r>
              <a:rPr lang="ro-RO"/>
              <a:t> </a:t>
            </a:r>
            <a:r>
              <a:rPr lang="ro-RO" err="1"/>
              <a:t>nb</a:t>
            </a:r>
            <a:r>
              <a:rPr lang="ro-RO"/>
              <a:t>. Of </a:t>
            </a:r>
            <a:r>
              <a:rPr lang="ro-RO" err="1"/>
              <a:t>trees</a:t>
            </a:r>
            <a:r>
              <a:rPr lang="ro-RO"/>
              <a:t>.</a:t>
            </a:r>
          </a:p>
          <a:p>
            <a:pPr marL="0" indent="0">
              <a:buNone/>
            </a:pPr>
            <a:r>
              <a:rPr lang="ro-RO"/>
              <a:t>Spain, </a:t>
            </a:r>
            <a:r>
              <a:rPr lang="ro-RO" err="1"/>
              <a:t>Germany</a:t>
            </a:r>
            <a:r>
              <a:rPr lang="ro-RO"/>
              <a:t> </a:t>
            </a:r>
            <a:r>
              <a:rPr lang="ro-RO" err="1"/>
              <a:t>and</a:t>
            </a:r>
            <a:r>
              <a:rPr lang="ro-RO"/>
              <a:t> </a:t>
            </a:r>
            <a:r>
              <a:rPr lang="ro-RO" err="1"/>
              <a:t>Alegria</a:t>
            </a:r>
            <a:r>
              <a:rPr lang="ro-RO"/>
              <a:t> </a:t>
            </a:r>
            <a:r>
              <a:rPr lang="ro-RO" err="1"/>
              <a:t>seems</a:t>
            </a:r>
            <a:r>
              <a:rPr lang="ro-RO"/>
              <a:t> </a:t>
            </a:r>
            <a:r>
              <a:rPr lang="ro-RO" err="1"/>
              <a:t>to</a:t>
            </a:r>
            <a:r>
              <a:rPr lang="ro-RO"/>
              <a:t> </a:t>
            </a:r>
            <a:r>
              <a:rPr lang="ro-RO" err="1"/>
              <a:t>be</a:t>
            </a:r>
            <a:r>
              <a:rPr lang="ro-RO"/>
              <a:t> </a:t>
            </a:r>
            <a:r>
              <a:rPr lang="ro-RO" err="1"/>
              <a:t>not</a:t>
            </a:r>
            <a:r>
              <a:rPr lang="ro-RO"/>
              <a:t> </a:t>
            </a:r>
            <a:r>
              <a:rPr lang="ro-RO" err="1"/>
              <a:t>the</a:t>
            </a:r>
            <a:r>
              <a:rPr lang="ro-RO"/>
              <a:t> </a:t>
            </a:r>
            <a:r>
              <a:rPr lang="ro-RO" err="1"/>
              <a:t>right</a:t>
            </a:r>
            <a:r>
              <a:rPr lang="ro-RO"/>
              <a:t> </a:t>
            </a:r>
            <a:r>
              <a:rPr lang="ro-RO" err="1"/>
              <a:t>countries</a:t>
            </a:r>
            <a:r>
              <a:rPr lang="ro-RO"/>
              <a:t> for </a:t>
            </a:r>
            <a:r>
              <a:rPr lang="ro-RO" err="1"/>
              <a:t>this</a:t>
            </a:r>
            <a:r>
              <a:rPr lang="ro-RO"/>
              <a:t> </a:t>
            </a:r>
            <a:r>
              <a:rPr lang="ro-RO" err="1"/>
              <a:t>algorithm</a:t>
            </a:r>
            <a:r>
              <a:rPr lang="ro-RO"/>
              <a:t>.</a:t>
            </a:r>
          </a:p>
        </p:txBody>
      </p:sp>
    </p:spTree>
    <p:extLst>
      <p:ext uri="{BB962C8B-B14F-4D97-AF65-F5344CB8AC3E}">
        <p14:creationId xmlns:p14="http://schemas.microsoft.com/office/powerpoint/2010/main" val="2917914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9E4ABF3-8592-4C3E-8FCD-555FFBB2F467}"/>
              </a:ext>
            </a:extLst>
          </p:cNvPr>
          <p:cNvSpPr>
            <a:spLocks noGrp="1"/>
          </p:cNvSpPr>
          <p:nvPr>
            <p:ph type="title"/>
          </p:nvPr>
        </p:nvSpPr>
        <p:spPr/>
        <p:txBody>
          <a:bodyPr/>
          <a:lstStyle/>
          <a:p>
            <a:r>
              <a:rPr lang="en-US"/>
              <a:t>What we think AI is</a:t>
            </a:r>
            <a:endParaRPr lang="ro-RO"/>
          </a:p>
        </p:txBody>
      </p:sp>
      <p:pic>
        <p:nvPicPr>
          <p:cNvPr id="9" name="Content Placeholder 8">
            <a:extLst>
              <a:ext uri="{FF2B5EF4-FFF2-40B4-BE49-F238E27FC236}">
                <a16:creationId xmlns:a16="http://schemas.microsoft.com/office/drawing/2014/main" id="{FB1DDF6D-F269-4B2C-A6C8-EA1EE63009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0238" y="1689357"/>
            <a:ext cx="6891523" cy="5168643"/>
          </a:xfrm>
        </p:spPr>
      </p:pic>
    </p:spTree>
    <p:extLst>
      <p:ext uri="{BB962C8B-B14F-4D97-AF65-F5344CB8AC3E}">
        <p14:creationId xmlns:p14="http://schemas.microsoft.com/office/powerpoint/2010/main" val="13238067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1AF4-9DF8-46DA-BA12-1E98953F7A62}"/>
              </a:ext>
            </a:extLst>
          </p:cNvPr>
          <p:cNvSpPr>
            <a:spLocks noGrp="1"/>
          </p:cNvSpPr>
          <p:nvPr>
            <p:ph type="title"/>
          </p:nvPr>
        </p:nvSpPr>
        <p:spPr/>
        <p:txBody>
          <a:bodyPr/>
          <a:lstStyle/>
          <a:p>
            <a:r>
              <a:rPr lang="en-US"/>
              <a:t>Theoretical part</a:t>
            </a:r>
            <a:endParaRPr lang="ro-RO"/>
          </a:p>
        </p:txBody>
      </p:sp>
      <p:sp>
        <p:nvSpPr>
          <p:cNvPr id="3" name="Content Placeholder 2">
            <a:extLst>
              <a:ext uri="{FF2B5EF4-FFF2-40B4-BE49-F238E27FC236}">
                <a16:creationId xmlns:a16="http://schemas.microsoft.com/office/drawing/2014/main" id="{CD231E7E-0FCB-4F60-B375-08DA6A8CF25B}"/>
              </a:ext>
            </a:extLst>
          </p:cNvPr>
          <p:cNvSpPr>
            <a:spLocks noGrp="1"/>
          </p:cNvSpPr>
          <p:nvPr>
            <p:ph sz="half" idx="1"/>
          </p:nvPr>
        </p:nvSpPr>
        <p:spPr/>
        <p:txBody>
          <a:bodyPr>
            <a:normAutofit lnSpcReduction="10000"/>
          </a:bodyPr>
          <a:lstStyle/>
          <a:p>
            <a:pPr marL="0" indent="0">
              <a:buNone/>
            </a:pPr>
            <a:r>
              <a:rPr lang="en-US" b="1"/>
              <a:t>RNN</a:t>
            </a:r>
            <a:endParaRPr lang="ro-RO"/>
          </a:p>
          <a:p>
            <a:pPr marL="0" indent="0">
              <a:buNone/>
            </a:pPr>
            <a:r>
              <a:rPr lang="ro-RO"/>
              <a:t>RNNs are used to learn sequences and temporal patterns. They achieve this by having self-connections</a:t>
            </a:r>
            <a:r>
              <a:rPr lang="ro-RO" i="1"/>
              <a:t>, </a:t>
            </a:r>
            <a:r>
              <a:rPr lang="ro-RO"/>
              <a:t>the perceptrons are connected to themselves, along with feed forward connections. These two types of connections allow them to learn both recurrency and a non-linear decision boundary.</a:t>
            </a:r>
          </a:p>
          <a:p>
            <a:pPr marL="0" indent="0">
              <a:buNone/>
            </a:pPr>
            <a:endParaRPr lang="ro-RO"/>
          </a:p>
        </p:txBody>
      </p:sp>
      <p:pic>
        <p:nvPicPr>
          <p:cNvPr id="4" name="Imagine 5" descr="O imagine care conține computer&#10;&#10;Descrierea a fost generată cu un grad foarte mare de încredere">
            <a:extLst>
              <a:ext uri="{FF2B5EF4-FFF2-40B4-BE49-F238E27FC236}">
                <a16:creationId xmlns:a16="http://schemas.microsoft.com/office/drawing/2014/main" id="{9948A07E-50F5-49F6-BD3F-6D9B77142240}"/>
              </a:ext>
            </a:extLst>
          </p:cNvPr>
          <p:cNvPicPr>
            <a:picLocks noGrp="1" noChangeAspect="1"/>
          </p:cNvPicPr>
          <p:nvPr>
            <p:ph sz="half" idx="2"/>
          </p:nvPr>
        </p:nvPicPr>
        <p:blipFill>
          <a:blip r:embed="rId2"/>
          <a:stretch>
            <a:fillRect/>
          </a:stretch>
        </p:blipFill>
        <p:spPr>
          <a:xfrm>
            <a:off x="5913408" y="1721006"/>
            <a:ext cx="6274278" cy="3913596"/>
          </a:xfrm>
        </p:spPr>
      </p:pic>
    </p:spTree>
    <p:extLst>
      <p:ext uri="{BB962C8B-B14F-4D97-AF65-F5344CB8AC3E}">
        <p14:creationId xmlns:p14="http://schemas.microsoft.com/office/powerpoint/2010/main" val="281724592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89C1-9DBE-428E-8B19-2F46643A6B59}"/>
              </a:ext>
            </a:extLst>
          </p:cNvPr>
          <p:cNvSpPr>
            <a:spLocks noGrp="1"/>
          </p:cNvSpPr>
          <p:nvPr>
            <p:ph type="title"/>
          </p:nvPr>
        </p:nvSpPr>
        <p:spPr/>
        <p:txBody>
          <a:bodyPr/>
          <a:lstStyle/>
          <a:p>
            <a:r>
              <a:rPr lang="en-US"/>
              <a:t>Theoretical part</a:t>
            </a:r>
            <a:endParaRPr lang="ro-RO"/>
          </a:p>
        </p:txBody>
      </p:sp>
      <p:sp>
        <p:nvSpPr>
          <p:cNvPr id="3" name="Content Placeholder 2">
            <a:extLst>
              <a:ext uri="{FF2B5EF4-FFF2-40B4-BE49-F238E27FC236}">
                <a16:creationId xmlns:a16="http://schemas.microsoft.com/office/drawing/2014/main" id="{2EB71555-7756-4093-BE75-F4BE5B30FEB5}"/>
              </a:ext>
            </a:extLst>
          </p:cNvPr>
          <p:cNvSpPr>
            <a:spLocks noGrp="1"/>
          </p:cNvSpPr>
          <p:nvPr>
            <p:ph sz="half" idx="1"/>
          </p:nvPr>
        </p:nvSpPr>
        <p:spPr/>
        <p:txBody>
          <a:bodyPr vert="horz" lIns="91440" tIns="45720" rIns="91440" bIns="45720" rtlCol="0" anchor="t">
            <a:normAutofit fontScale="85000" lnSpcReduction="10000"/>
          </a:bodyPr>
          <a:lstStyle/>
          <a:p>
            <a:pPr marL="0" indent="0">
              <a:buNone/>
            </a:pPr>
            <a:r>
              <a:rPr lang="en-US" b="1"/>
              <a:t>LSTM(</a:t>
            </a:r>
            <a:r>
              <a:rPr lang="en-US" b="1">
                <a:ea typeface="+mn-lt"/>
                <a:cs typeface="+mn-lt"/>
              </a:rPr>
              <a:t>Long short-term memory</a:t>
            </a:r>
            <a:r>
              <a:rPr lang="en-US" b="1"/>
              <a:t>)</a:t>
            </a:r>
            <a:endParaRPr lang="ro-RO"/>
          </a:p>
          <a:p>
            <a:pPr marL="0" indent="0">
              <a:buNone/>
            </a:pPr>
            <a:r>
              <a:rPr lang="en-US">
                <a:ea typeface="+mn-lt"/>
                <a:cs typeface="+mn-lt"/>
              </a:rPr>
              <a:t>LSTM is an artificial recurrent neural network (RNN) architecture</a:t>
            </a:r>
            <a:r>
              <a:rPr lang="en-US" baseline="30000">
                <a:ea typeface="+mn-lt"/>
                <a:cs typeface="+mn-lt"/>
                <a:hlinkClick r:id="rId2"/>
              </a:rPr>
              <a:t>[1]</a:t>
            </a:r>
            <a:r>
              <a:rPr lang="en-US">
                <a:ea typeface="+mn-lt"/>
                <a:cs typeface="+mn-lt"/>
              </a:rPr>
              <a:t> used in the field of deep learning.</a:t>
            </a:r>
            <a:endParaRPr lang="en-US"/>
          </a:p>
          <a:p>
            <a:pPr marL="0" indent="0">
              <a:buNone/>
            </a:pPr>
            <a:r>
              <a:rPr lang="en-US">
                <a:ea typeface="+mn-lt"/>
                <a:cs typeface="+mn-lt"/>
              </a:rPr>
              <a:t>A common LSTM unit is composed of a </a:t>
            </a:r>
            <a:r>
              <a:rPr lang="en-US" b="1">
                <a:ea typeface="+mn-lt"/>
                <a:cs typeface="+mn-lt"/>
              </a:rPr>
              <a:t>cell</a:t>
            </a:r>
            <a:r>
              <a:rPr lang="en-US">
                <a:ea typeface="+mn-lt"/>
                <a:cs typeface="+mn-lt"/>
              </a:rPr>
              <a:t>, an </a:t>
            </a:r>
            <a:r>
              <a:rPr lang="en-US" b="1">
                <a:ea typeface="+mn-lt"/>
                <a:cs typeface="+mn-lt"/>
              </a:rPr>
              <a:t>input gate</a:t>
            </a:r>
            <a:r>
              <a:rPr lang="en-US">
                <a:ea typeface="+mn-lt"/>
                <a:cs typeface="+mn-lt"/>
              </a:rPr>
              <a:t>, an </a:t>
            </a:r>
            <a:r>
              <a:rPr lang="en-US" b="1">
                <a:ea typeface="+mn-lt"/>
                <a:cs typeface="+mn-lt"/>
              </a:rPr>
              <a:t>output gate</a:t>
            </a:r>
            <a:r>
              <a:rPr lang="en-US">
                <a:ea typeface="+mn-lt"/>
                <a:cs typeface="+mn-lt"/>
              </a:rPr>
              <a:t> and a </a:t>
            </a:r>
            <a:r>
              <a:rPr lang="en-US" b="1">
                <a:ea typeface="+mn-lt"/>
                <a:cs typeface="+mn-lt"/>
              </a:rPr>
              <a:t>forget gate</a:t>
            </a:r>
            <a:r>
              <a:rPr lang="en-US">
                <a:ea typeface="+mn-lt"/>
                <a:cs typeface="+mn-lt"/>
              </a:rPr>
              <a:t>. The cell remembers values over arbitrary time intervals and the three </a:t>
            </a:r>
            <a:r>
              <a:rPr lang="en-US" i="1">
                <a:ea typeface="+mn-lt"/>
                <a:cs typeface="+mn-lt"/>
              </a:rPr>
              <a:t>gates</a:t>
            </a:r>
            <a:r>
              <a:rPr lang="en-US">
                <a:ea typeface="+mn-lt"/>
                <a:cs typeface="+mn-lt"/>
              </a:rPr>
              <a:t> regulate the flow of information into and out of the cell.</a:t>
            </a:r>
            <a:endParaRPr lang="en-US"/>
          </a:p>
          <a:p>
            <a:pPr marL="0" indent="0">
              <a:buNone/>
            </a:pPr>
            <a:endParaRPr lang="ro-RO"/>
          </a:p>
        </p:txBody>
      </p:sp>
      <p:pic>
        <p:nvPicPr>
          <p:cNvPr id="4" name="Imagine 5">
            <a:extLst>
              <a:ext uri="{FF2B5EF4-FFF2-40B4-BE49-F238E27FC236}">
                <a16:creationId xmlns:a16="http://schemas.microsoft.com/office/drawing/2014/main" id="{7AE47BBF-537C-487E-9EC7-B6D1D69E521D}"/>
              </a:ext>
            </a:extLst>
          </p:cNvPr>
          <p:cNvPicPr>
            <a:picLocks noGrp="1" noChangeAspect="1"/>
          </p:cNvPicPr>
          <p:nvPr>
            <p:ph sz="half" idx="2"/>
          </p:nvPr>
        </p:nvPicPr>
        <p:blipFill>
          <a:blip r:embed="rId3"/>
          <a:stretch>
            <a:fillRect/>
          </a:stretch>
        </p:blipFill>
        <p:spPr>
          <a:xfrm>
            <a:off x="6172200" y="2300680"/>
            <a:ext cx="5181600" cy="3401229"/>
          </a:xfrm>
        </p:spPr>
      </p:pic>
    </p:spTree>
    <p:extLst>
      <p:ext uri="{BB962C8B-B14F-4D97-AF65-F5344CB8AC3E}">
        <p14:creationId xmlns:p14="http://schemas.microsoft.com/office/powerpoint/2010/main" val="259338015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79329-07E8-4737-9F4C-F1B41165CBD3}"/>
              </a:ext>
            </a:extLst>
          </p:cNvPr>
          <p:cNvSpPr>
            <a:spLocks noGrp="1"/>
          </p:cNvSpPr>
          <p:nvPr>
            <p:ph type="title"/>
          </p:nvPr>
        </p:nvSpPr>
        <p:spPr/>
        <p:txBody>
          <a:bodyPr/>
          <a:lstStyle/>
          <a:p>
            <a:r>
              <a:rPr lang="en-US"/>
              <a:t>LSTM Model with </a:t>
            </a:r>
            <a:r>
              <a:rPr lang="en-US" err="1"/>
              <a:t>Keras</a:t>
            </a:r>
          </a:p>
        </p:txBody>
      </p:sp>
      <p:pic>
        <p:nvPicPr>
          <p:cNvPr id="4" name="Picture 4" descr="A picture containing bird&#10;&#10;Description generated with very high confidence">
            <a:extLst>
              <a:ext uri="{FF2B5EF4-FFF2-40B4-BE49-F238E27FC236}">
                <a16:creationId xmlns:a16="http://schemas.microsoft.com/office/drawing/2014/main" id="{789235D4-ACA5-41C6-886C-531AC8DC7882}"/>
              </a:ext>
            </a:extLst>
          </p:cNvPr>
          <p:cNvPicPr>
            <a:picLocks noChangeAspect="1"/>
          </p:cNvPicPr>
          <p:nvPr/>
        </p:nvPicPr>
        <p:blipFill>
          <a:blip r:embed="rId2"/>
          <a:stretch>
            <a:fillRect/>
          </a:stretch>
        </p:blipFill>
        <p:spPr>
          <a:xfrm>
            <a:off x="705633" y="2369810"/>
            <a:ext cx="10812049" cy="2118379"/>
          </a:xfrm>
          <a:prstGeom prst="rect">
            <a:avLst/>
          </a:prstGeom>
        </p:spPr>
      </p:pic>
    </p:spTree>
    <p:extLst>
      <p:ext uri="{BB962C8B-B14F-4D97-AF65-F5344CB8AC3E}">
        <p14:creationId xmlns:p14="http://schemas.microsoft.com/office/powerpoint/2010/main" val="2240435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E222-E3FF-4222-B821-075F3E415591}"/>
              </a:ext>
            </a:extLst>
          </p:cNvPr>
          <p:cNvSpPr>
            <a:spLocks noGrp="1"/>
          </p:cNvSpPr>
          <p:nvPr>
            <p:ph type="title"/>
          </p:nvPr>
        </p:nvSpPr>
        <p:spPr>
          <a:xfrm>
            <a:off x="838200" y="365125"/>
            <a:ext cx="5766148" cy="1346439"/>
          </a:xfrm>
        </p:spPr>
        <p:txBody>
          <a:bodyPr/>
          <a:lstStyle/>
          <a:p>
            <a:r>
              <a:rPr lang="en-US"/>
              <a:t>LSTM Forecast - Romania</a:t>
            </a:r>
          </a:p>
        </p:txBody>
      </p:sp>
      <p:sp>
        <p:nvSpPr>
          <p:cNvPr id="3" name="Content Placeholder 2">
            <a:extLst>
              <a:ext uri="{FF2B5EF4-FFF2-40B4-BE49-F238E27FC236}">
                <a16:creationId xmlns:a16="http://schemas.microsoft.com/office/drawing/2014/main" id="{AFFA46BA-A9F4-48E8-B734-C0A0B10D7E65}"/>
              </a:ext>
            </a:extLst>
          </p:cNvPr>
          <p:cNvSpPr>
            <a:spLocks noGrp="1"/>
          </p:cNvSpPr>
          <p:nvPr>
            <p:ph sz="half" idx="1"/>
          </p:nvPr>
        </p:nvSpPr>
        <p:spPr/>
        <p:txBody>
          <a:bodyPr vert="horz" lIns="91440" tIns="45720" rIns="91440" bIns="45720" rtlCol="0" anchor="t">
            <a:normAutofit/>
          </a:bodyPr>
          <a:lstStyle/>
          <a:p>
            <a:r>
              <a:rPr lang="en-US"/>
              <a:t>New Cases</a:t>
            </a:r>
          </a:p>
        </p:txBody>
      </p:sp>
      <p:sp>
        <p:nvSpPr>
          <p:cNvPr id="4" name="Content Placeholder 3">
            <a:extLst>
              <a:ext uri="{FF2B5EF4-FFF2-40B4-BE49-F238E27FC236}">
                <a16:creationId xmlns:a16="http://schemas.microsoft.com/office/drawing/2014/main" id="{DFDDCEC3-CFDD-41E2-A498-0E16D2E42731}"/>
              </a:ext>
            </a:extLst>
          </p:cNvPr>
          <p:cNvSpPr>
            <a:spLocks noGrp="1"/>
          </p:cNvSpPr>
          <p:nvPr>
            <p:ph sz="half" idx="2"/>
          </p:nvPr>
        </p:nvSpPr>
        <p:spPr/>
        <p:txBody>
          <a:bodyPr vert="horz" lIns="91440" tIns="45720" rIns="91440" bIns="45720" rtlCol="0" anchor="t">
            <a:normAutofit/>
          </a:bodyPr>
          <a:lstStyle/>
          <a:p>
            <a:r>
              <a:rPr lang="en-US"/>
              <a:t>New Deaths</a:t>
            </a:r>
          </a:p>
        </p:txBody>
      </p:sp>
      <p:pic>
        <p:nvPicPr>
          <p:cNvPr id="5" name="Picture 5" descr="A screenshot of a cell phone&#10;&#10;Description generated with very high confidence">
            <a:extLst>
              <a:ext uri="{FF2B5EF4-FFF2-40B4-BE49-F238E27FC236}">
                <a16:creationId xmlns:a16="http://schemas.microsoft.com/office/drawing/2014/main" id="{CAF4D9D9-2F7C-433A-A268-F188B13898B5}"/>
              </a:ext>
            </a:extLst>
          </p:cNvPr>
          <p:cNvPicPr>
            <a:picLocks noChangeAspect="1"/>
          </p:cNvPicPr>
          <p:nvPr/>
        </p:nvPicPr>
        <p:blipFill>
          <a:blip r:embed="rId2"/>
          <a:stretch>
            <a:fillRect/>
          </a:stretch>
        </p:blipFill>
        <p:spPr>
          <a:xfrm>
            <a:off x="507305" y="2585453"/>
            <a:ext cx="5311034" cy="3492929"/>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0F1CDD65-7424-4AE6-AFBF-118894B46201}"/>
              </a:ext>
            </a:extLst>
          </p:cNvPr>
          <p:cNvPicPr>
            <a:picLocks noChangeAspect="1"/>
          </p:cNvPicPr>
          <p:nvPr/>
        </p:nvPicPr>
        <p:blipFill>
          <a:blip r:embed="rId3"/>
          <a:stretch>
            <a:fillRect/>
          </a:stretch>
        </p:blipFill>
        <p:spPr>
          <a:xfrm>
            <a:off x="6175332" y="2619982"/>
            <a:ext cx="5133583" cy="3423870"/>
          </a:xfrm>
          <a:prstGeom prst="rect">
            <a:avLst/>
          </a:prstGeom>
        </p:spPr>
      </p:pic>
      <p:sp>
        <p:nvSpPr>
          <p:cNvPr id="7" name="TextBox 6">
            <a:extLst>
              <a:ext uri="{FF2B5EF4-FFF2-40B4-BE49-F238E27FC236}">
                <a16:creationId xmlns:a16="http://schemas.microsoft.com/office/drawing/2014/main" id="{CA607FAB-1DF2-45E5-A7DA-ED471AD13C43}"/>
              </a:ext>
            </a:extLst>
          </p:cNvPr>
          <p:cNvSpPr txBox="1"/>
          <p:nvPr/>
        </p:nvSpPr>
        <p:spPr>
          <a:xfrm>
            <a:off x="7949852" y="768263"/>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solidFill>
                  <a:srgbClr val="0070C0"/>
                </a:solidFill>
              </a:rPr>
              <a:t>dataset</a:t>
            </a:r>
            <a:endParaRPr lang="en-US" sz="2000"/>
          </a:p>
          <a:p>
            <a:pPr marL="285750" indent="-285750" algn="l">
              <a:buFont typeface="Arial"/>
              <a:buChar char="•"/>
            </a:pPr>
            <a:r>
              <a:rPr lang="en-US" sz="2000">
                <a:solidFill>
                  <a:srgbClr val="FFC000"/>
                </a:solidFill>
              </a:rPr>
              <a:t>prediction</a:t>
            </a:r>
          </a:p>
        </p:txBody>
      </p:sp>
    </p:spTree>
    <p:extLst>
      <p:ext uri="{BB962C8B-B14F-4D97-AF65-F5344CB8AC3E}">
        <p14:creationId xmlns:p14="http://schemas.microsoft.com/office/powerpoint/2010/main" val="1426495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589E-3BFB-47A8-B8E5-684053E834E5}"/>
              </a:ext>
            </a:extLst>
          </p:cNvPr>
          <p:cNvSpPr>
            <a:spLocks noGrp="1"/>
          </p:cNvSpPr>
          <p:nvPr>
            <p:ph type="title"/>
          </p:nvPr>
        </p:nvSpPr>
        <p:spPr>
          <a:xfrm>
            <a:off x="838200" y="365125"/>
            <a:ext cx="4972833" cy="1346439"/>
          </a:xfrm>
        </p:spPr>
        <p:txBody>
          <a:bodyPr/>
          <a:lstStyle/>
          <a:p>
            <a:r>
              <a:rPr lang="en-US"/>
              <a:t>LSTM Forecast - Italy</a:t>
            </a:r>
          </a:p>
        </p:txBody>
      </p:sp>
      <p:sp>
        <p:nvSpPr>
          <p:cNvPr id="3" name="Content Placeholder 2">
            <a:extLst>
              <a:ext uri="{FF2B5EF4-FFF2-40B4-BE49-F238E27FC236}">
                <a16:creationId xmlns:a16="http://schemas.microsoft.com/office/drawing/2014/main" id="{329F914C-568C-4175-94D5-CE059F680E52}"/>
              </a:ext>
            </a:extLst>
          </p:cNvPr>
          <p:cNvSpPr>
            <a:spLocks noGrp="1"/>
          </p:cNvSpPr>
          <p:nvPr>
            <p:ph sz="half" idx="1"/>
          </p:nvPr>
        </p:nvSpPr>
        <p:spPr/>
        <p:txBody>
          <a:bodyPr vert="horz" lIns="91440" tIns="45720" rIns="91440" bIns="45720" rtlCol="0" anchor="t">
            <a:normAutofit/>
          </a:bodyPr>
          <a:lstStyle/>
          <a:p>
            <a:r>
              <a:rPr lang="en-US"/>
              <a:t>New Cases</a:t>
            </a:r>
          </a:p>
        </p:txBody>
      </p:sp>
      <p:sp>
        <p:nvSpPr>
          <p:cNvPr id="4" name="Content Placeholder 3">
            <a:extLst>
              <a:ext uri="{FF2B5EF4-FFF2-40B4-BE49-F238E27FC236}">
                <a16:creationId xmlns:a16="http://schemas.microsoft.com/office/drawing/2014/main" id="{2A7AF645-B4CF-40A0-89CE-D7BE6E5FCEFE}"/>
              </a:ext>
            </a:extLst>
          </p:cNvPr>
          <p:cNvSpPr>
            <a:spLocks noGrp="1"/>
          </p:cNvSpPr>
          <p:nvPr>
            <p:ph sz="half" idx="2"/>
          </p:nvPr>
        </p:nvSpPr>
        <p:spPr/>
        <p:txBody>
          <a:bodyPr vert="horz" lIns="91440" tIns="45720" rIns="91440" bIns="45720" rtlCol="0" anchor="t">
            <a:normAutofit/>
          </a:bodyPr>
          <a:lstStyle/>
          <a:p>
            <a:r>
              <a:rPr lang="en-US"/>
              <a:t>New Deaths</a:t>
            </a:r>
          </a:p>
        </p:txBody>
      </p:sp>
      <p:sp>
        <p:nvSpPr>
          <p:cNvPr id="5" name="TextBox 4">
            <a:extLst>
              <a:ext uri="{FF2B5EF4-FFF2-40B4-BE49-F238E27FC236}">
                <a16:creationId xmlns:a16="http://schemas.microsoft.com/office/drawing/2014/main" id="{4E49DE44-C519-4599-A789-1EC8D69AA8CF}"/>
              </a:ext>
            </a:extLst>
          </p:cNvPr>
          <p:cNvSpPr txBox="1"/>
          <p:nvPr/>
        </p:nvSpPr>
        <p:spPr>
          <a:xfrm>
            <a:off x="8242126" y="674318"/>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a:solidFill>
                  <a:srgbClr val="0070C0"/>
                </a:solidFill>
                <a:ea typeface="+mn-lt"/>
                <a:cs typeface="+mn-lt"/>
              </a:rPr>
              <a:t>dataset</a:t>
            </a:r>
            <a:endParaRPr lang="en-US" sz="2000">
              <a:ea typeface="+mn-lt"/>
              <a:cs typeface="+mn-lt"/>
            </a:endParaRPr>
          </a:p>
          <a:p>
            <a:pPr marL="285750" indent="-285750" algn="l">
              <a:buFont typeface="Arial,Sans-Serif"/>
              <a:buChar char="•"/>
            </a:pPr>
            <a:r>
              <a:rPr lang="en-US" sz="2000">
                <a:solidFill>
                  <a:srgbClr val="FFC000"/>
                </a:solidFill>
                <a:ea typeface="+mn-lt"/>
                <a:cs typeface="+mn-lt"/>
              </a:rPr>
              <a:t>prediction</a:t>
            </a:r>
            <a:endParaRPr lang="en-US" sz="2000"/>
          </a:p>
        </p:txBody>
      </p:sp>
      <p:pic>
        <p:nvPicPr>
          <p:cNvPr id="6" name="Picture 6" descr="A screenshot of a cell phone&#10;&#10;Description generated with very high confidence">
            <a:extLst>
              <a:ext uri="{FF2B5EF4-FFF2-40B4-BE49-F238E27FC236}">
                <a16:creationId xmlns:a16="http://schemas.microsoft.com/office/drawing/2014/main" id="{5534DEFA-289A-4612-B131-607D6CCD4D89}"/>
              </a:ext>
            </a:extLst>
          </p:cNvPr>
          <p:cNvPicPr>
            <a:picLocks noChangeAspect="1"/>
          </p:cNvPicPr>
          <p:nvPr/>
        </p:nvPicPr>
        <p:blipFill>
          <a:blip r:embed="rId2"/>
          <a:stretch>
            <a:fillRect/>
          </a:stretch>
        </p:blipFill>
        <p:spPr>
          <a:xfrm>
            <a:off x="453189" y="2757082"/>
            <a:ext cx="5510463" cy="3419281"/>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71777E25-7AE9-416E-BC1D-E381F03EBD9E}"/>
              </a:ext>
            </a:extLst>
          </p:cNvPr>
          <p:cNvPicPr>
            <a:picLocks noChangeAspect="1"/>
          </p:cNvPicPr>
          <p:nvPr/>
        </p:nvPicPr>
        <p:blipFill>
          <a:blip r:embed="rId3"/>
          <a:stretch>
            <a:fillRect/>
          </a:stretch>
        </p:blipFill>
        <p:spPr>
          <a:xfrm>
            <a:off x="5967663" y="2756149"/>
            <a:ext cx="5319963" cy="3421149"/>
          </a:xfrm>
          <a:prstGeom prst="rect">
            <a:avLst/>
          </a:prstGeom>
        </p:spPr>
      </p:pic>
    </p:spTree>
    <p:extLst>
      <p:ext uri="{BB962C8B-B14F-4D97-AF65-F5344CB8AC3E}">
        <p14:creationId xmlns:p14="http://schemas.microsoft.com/office/powerpoint/2010/main" val="3237845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69E6-37EF-4899-823C-7EE1EFE2A9AF}"/>
              </a:ext>
            </a:extLst>
          </p:cNvPr>
          <p:cNvSpPr>
            <a:spLocks noGrp="1"/>
          </p:cNvSpPr>
          <p:nvPr>
            <p:ph type="title"/>
          </p:nvPr>
        </p:nvSpPr>
        <p:spPr>
          <a:xfrm>
            <a:off x="838200" y="365125"/>
            <a:ext cx="5963653" cy="1335589"/>
          </a:xfrm>
        </p:spPr>
        <p:txBody>
          <a:bodyPr/>
          <a:lstStyle/>
          <a:p>
            <a:r>
              <a:rPr lang="en-US"/>
              <a:t>LSTM Forecast - Germany</a:t>
            </a:r>
          </a:p>
        </p:txBody>
      </p:sp>
      <p:sp>
        <p:nvSpPr>
          <p:cNvPr id="3" name="Content Placeholder 2">
            <a:extLst>
              <a:ext uri="{FF2B5EF4-FFF2-40B4-BE49-F238E27FC236}">
                <a16:creationId xmlns:a16="http://schemas.microsoft.com/office/drawing/2014/main" id="{A0E18BA0-3CCA-4471-B409-E21E5A2FFEC4}"/>
              </a:ext>
            </a:extLst>
          </p:cNvPr>
          <p:cNvSpPr>
            <a:spLocks noGrp="1"/>
          </p:cNvSpPr>
          <p:nvPr>
            <p:ph sz="half" idx="1"/>
          </p:nvPr>
        </p:nvSpPr>
        <p:spPr/>
        <p:txBody>
          <a:bodyPr vert="horz" lIns="91440" tIns="45720" rIns="91440" bIns="45720" rtlCol="0" anchor="t">
            <a:normAutofit/>
          </a:bodyPr>
          <a:lstStyle/>
          <a:p>
            <a:r>
              <a:rPr lang="en-US"/>
              <a:t>New Cases</a:t>
            </a:r>
          </a:p>
        </p:txBody>
      </p:sp>
      <p:sp>
        <p:nvSpPr>
          <p:cNvPr id="4" name="Content Placeholder 3">
            <a:extLst>
              <a:ext uri="{FF2B5EF4-FFF2-40B4-BE49-F238E27FC236}">
                <a16:creationId xmlns:a16="http://schemas.microsoft.com/office/drawing/2014/main" id="{7F8C965F-0A5E-440E-964F-DD38E422D3F5}"/>
              </a:ext>
            </a:extLst>
          </p:cNvPr>
          <p:cNvSpPr>
            <a:spLocks noGrp="1"/>
          </p:cNvSpPr>
          <p:nvPr>
            <p:ph sz="half" idx="2"/>
          </p:nvPr>
        </p:nvSpPr>
        <p:spPr>
          <a:xfrm>
            <a:off x="6182226" y="1775493"/>
            <a:ext cx="5181600" cy="4351338"/>
          </a:xfrm>
        </p:spPr>
        <p:txBody>
          <a:bodyPr vert="horz" lIns="91440" tIns="45720" rIns="91440" bIns="45720" rtlCol="0" anchor="t">
            <a:normAutofit/>
          </a:bodyPr>
          <a:lstStyle/>
          <a:p>
            <a:r>
              <a:rPr lang="en-US"/>
              <a:t>New Deaths</a:t>
            </a:r>
          </a:p>
        </p:txBody>
      </p:sp>
      <p:sp>
        <p:nvSpPr>
          <p:cNvPr id="5" name="TextBox 4">
            <a:extLst>
              <a:ext uri="{FF2B5EF4-FFF2-40B4-BE49-F238E27FC236}">
                <a16:creationId xmlns:a16="http://schemas.microsoft.com/office/drawing/2014/main" id="{8BDB9584-E4C5-44B1-B813-D73BAC4CA07B}"/>
              </a:ext>
            </a:extLst>
          </p:cNvPr>
          <p:cNvSpPr txBox="1"/>
          <p:nvPr/>
        </p:nvSpPr>
        <p:spPr>
          <a:xfrm>
            <a:off x="8063163" y="493295"/>
            <a:ext cx="257275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a:solidFill>
                  <a:srgbClr val="0070C0"/>
                </a:solidFill>
                <a:ea typeface="+mn-lt"/>
                <a:cs typeface="+mn-lt"/>
              </a:rPr>
              <a:t>dataset</a:t>
            </a:r>
            <a:endParaRPr lang="en-US" sz="2000">
              <a:ea typeface="+mn-lt"/>
              <a:cs typeface="+mn-lt"/>
            </a:endParaRPr>
          </a:p>
          <a:p>
            <a:pPr marL="285750" indent="-285750" algn="l">
              <a:buFont typeface="Arial,Sans-Serif"/>
              <a:buChar char="•"/>
            </a:pPr>
            <a:r>
              <a:rPr lang="en-US" sz="2000">
                <a:solidFill>
                  <a:srgbClr val="FFC000"/>
                </a:solidFill>
                <a:ea typeface="+mn-lt"/>
                <a:cs typeface="+mn-lt"/>
              </a:rPr>
              <a:t>prediction</a:t>
            </a:r>
            <a:endParaRPr lang="en-US" sz="2000"/>
          </a:p>
        </p:txBody>
      </p:sp>
      <p:pic>
        <p:nvPicPr>
          <p:cNvPr id="6" name="Picture 6" descr="A screenshot of a cell phone&#10;&#10;Description generated with very high confidence">
            <a:extLst>
              <a:ext uri="{FF2B5EF4-FFF2-40B4-BE49-F238E27FC236}">
                <a16:creationId xmlns:a16="http://schemas.microsoft.com/office/drawing/2014/main" id="{4A26999D-485D-4E80-9428-E6068BA607FD}"/>
              </a:ext>
            </a:extLst>
          </p:cNvPr>
          <p:cNvPicPr>
            <a:picLocks noChangeAspect="1"/>
          </p:cNvPicPr>
          <p:nvPr/>
        </p:nvPicPr>
        <p:blipFill>
          <a:blip r:embed="rId2"/>
          <a:stretch>
            <a:fillRect/>
          </a:stretch>
        </p:blipFill>
        <p:spPr>
          <a:xfrm>
            <a:off x="443163" y="2624350"/>
            <a:ext cx="5209673" cy="3504273"/>
          </a:xfrm>
          <a:prstGeom prst="rect">
            <a:avLst/>
          </a:prstGeom>
        </p:spPr>
      </p:pic>
      <p:pic>
        <p:nvPicPr>
          <p:cNvPr id="7" name="Picture 7" descr="A screenshot of a cell phone&#10;&#10;Description generated with high confidence">
            <a:extLst>
              <a:ext uri="{FF2B5EF4-FFF2-40B4-BE49-F238E27FC236}">
                <a16:creationId xmlns:a16="http://schemas.microsoft.com/office/drawing/2014/main" id="{6659D47D-6100-4887-92EB-C446F2BBB51D}"/>
              </a:ext>
            </a:extLst>
          </p:cNvPr>
          <p:cNvPicPr>
            <a:picLocks noChangeAspect="1"/>
          </p:cNvPicPr>
          <p:nvPr/>
        </p:nvPicPr>
        <p:blipFill>
          <a:blip r:embed="rId3"/>
          <a:stretch>
            <a:fillRect/>
          </a:stretch>
        </p:blipFill>
        <p:spPr>
          <a:xfrm>
            <a:off x="5787189" y="2706559"/>
            <a:ext cx="5249778" cy="3329830"/>
          </a:xfrm>
          <a:prstGeom prst="rect">
            <a:avLst/>
          </a:prstGeom>
        </p:spPr>
      </p:pic>
    </p:spTree>
    <p:extLst>
      <p:ext uri="{BB962C8B-B14F-4D97-AF65-F5344CB8AC3E}">
        <p14:creationId xmlns:p14="http://schemas.microsoft.com/office/powerpoint/2010/main" val="2445252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AB38-DB8F-40E3-A18F-2A7344E01D66}"/>
              </a:ext>
            </a:extLst>
          </p:cNvPr>
          <p:cNvSpPr>
            <a:spLocks noGrp="1"/>
          </p:cNvSpPr>
          <p:nvPr>
            <p:ph type="title"/>
          </p:nvPr>
        </p:nvSpPr>
        <p:spPr>
          <a:xfrm>
            <a:off x="838200" y="365125"/>
            <a:ext cx="5221706" cy="1335589"/>
          </a:xfrm>
        </p:spPr>
        <p:txBody>
          <a:bodyPr/>
          <a:lstStyle/>
          <a:p>
            <a:r>
              <a:rPr lang="en-US"/>
              <a:t>LSTM Forecast - Spain</a:t>
            </a:r>
          </a:p>
        </p:txBody>
      </p:sp>
      <p:sp>
        <p:nvSpPr>
          <p:cNvPr id="3" name="Content Placeholder 2">
            <a:extLst>
              <a:ext uri="{FF2B5EF4-FFF2-40B4-BE49-F238E27FC236}">
                <a16:creationId xmlns:a16="http://schemas.microsoft.com/office/drawing/2014/main" id="{EEA8EAA3-1DF0-432A-BB48-698527EA67BA}"/>
              </a:ext>
            </a:extLst>
          </p:cNvPr>
          <p:cNvSpPr>
            <a:spLocks noGrp="1"/>
          </p:cNvSpPr>
          <p:nvPr>
            <p:ph sz="half" idx="1"/>
          </p:nvPr>
        </p:nvSpPr>
        <p:spPr/>
        <p:txBody>
          <a:bodyPr vert="horz" lIns="91440" tIns="45720" rIns="91440" bIns="45720" rtlCol="0" anchor="t">
            <a:normAutofit/>
          </a:bodyPr>
          <a:lstStyle/>
          <a:p>
            <a:r>
              <a:rPr lang="en-US"/>
              <a:t>New Cases</a:t>
            </a:r>
          </a:p>
        </p:txBody>
      </p:sp>
      <p:sp>
        <p:nvSpPr>
          <p:cNvPr id="4" name="Content Placeholder 3">
            <a:extLst>
              <a:ext uri="{FF2B5EF4-FFF2-40B4-BE49-F238E27FC236}">
                <a16:creationId xmlns:a16="http://schemas.microsoft.com/office/drawing/2014/main" id="{09851627-27F8-4AC3-BE04-17844888F5AE}"/>
              </a:ext>
            </a:extLst>
          </p:cNvPr>
          <p:cNvSpPr>
            <a:spLocks noGrp="1"/>
          </p:cNvSpPr>
          <p:nvPr>
            <p:ph sz="half" idx="2"/>
          </p:nvPr>
        </p:nvSpPr>
        <p:spPr/>
        <p:txBody>
          <a:bodyPr vert="horz" lIns="91440" tIns="45720" rIns="91440" bIns="45720" rtlCol="0" anchor="t">
            <a:normAutofit/>
          </a:bodyPr>
          <a:lstStyle/>
          <a:p>
            <a:r>
              <a:rPr lang="en-US"/>
              <a:t>New Deaths</a:t>
            </a:r>
          </a:p>
        </p:txBody>
      </p:sp>
      <p:sp>
        <p:nvSpPr>
          <p:cNvPr id="5" name="TextBox 4">
            <a:extLst>
              <a:ext uri="{FF2B5EF4-FFF2-40B4-BE49-F238E27FC236}">
                <a16:creationId xmlns:a16="http://schemas.microsoft.com/office/drawing/2014/main" id="{BEE3AE50-B52B-4DFA-AE30-1C765DD73368}"/>
              </a:ext>
            </a:extLst>
          </p:cNvPr>
          <p:cNvSpPr txBox="1"/>
          <p:nvPr/>
        </p:nvSpPr>
        <p:spPr>
          <a:xfrm>
            <a:off x="8694821" y="623637"/>
            <a:ext cx="386614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a:solidFill>
                  <a:srgbClr val="0070C0"/>
                </a:solidFill>
                <a:ea typeface="+mn-lt"/>
                <a:cs typeface="+mn-lt"/>
              </a:rPr>
              <a:t>dataset</a:t>
            </a:r>
            <a:endParaRPr lang="en-US" sz="2000">
              <a:ea typeface="+mn-lt"/>
              <a:cs typeface="+mn-lt"/>
            </a:endParaRPr>
          </a:p>
          <a:p>
            <a:pPr marL="285750" indent="-285750" algn="l">
              <a:buFont typeface="Arial,Sans-Serif"/>
              <a:buChar char="•"/>
            </a:pPr>
            <a:r>
              <a:rPr lang="en-US" sz="2000">
                <a:solidFill>
                  <a:srgbClr val="FFC000"/>
                </a:solidFill>
                <a:ea typeface="+mn-lt"/>
                <a:cs typeface="+mn-lt"/>
              </a:rPr>
              <a:t>prediction</a:t>
            </a:r>
            <a:endParaRPr lang="en-US" sz="2000"/>
          </a:p>
        </p:txBody>
      </p:sp>
      <p:pic>
        <p:nvPicPr>
          <p:cNvPr id="6" name="Picture 6" descr="A screenshot of a cell phone&#10;&#10;Description generated with very high confidence">
            <a:extLst>
              <a:ext uri="{FF2B5EF4-FFF2-40B4-BE49-F238E27FC236}">
                <a16:creationId xmlns:a16="http://schemas.microsoft.com/office/drawing/2014/main" id="{8912DC35-A8F9-4B06-B1A2-CE465655811F}"/>
              </a:ext>
            </a:extLst>
          </p:cNvPr>
          <p:cNvPicPr>
            <a:picLocks noChangeAspect="1"/>
          </p:cNvPicPr>
          <p:nvPr/>
        </p:nvPicPr>
        <p:blipFill>
          <a:blip r:embed="rId2"/>
          <a:stretch>
            <a:fillRect/>
          </a:stretch>
        </p:blipFill>
        <p:spPr>
          <a:xfrm>
            <a:off x="623636" y="2711543"/>
            <a:ext cx="5470357" cy="3390047"/>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424ED0DB-0ECE-48A4-AF42-99A668215DF6}"/>
              </a:ext>
            </a:extLst>
          </p:cNvPr>
          <p:cNvPicPr>
            <a:picLocks noChangeAspect="1"/>
          </p:cNvPicPr>
          <p:nvPr/>
        </p:nvPicPr>
        <p:blipFill>
          <a:blip r:embed="rId3"/>
          <a:stretch>
            <a:fillRect/>
          </a:stretch>
        </p:blipFill>
        <p:spPr>
          <a:xfrm>
            <a:off x="5957637" y="2775857"/>
            <a:ext cx="5470357" cy="3341628"/>
          </a:xfrm>
          <a:prstGeom prst="rect">
            <a:avLst/>
          </a:prstGeom>
        </p:spPr>
      </p:pic>
    </p:spTree>
    <p:extLst>
      <p:ext uri="{BB962C8B-B14F-4D97-AF65-F5344CB8AC3E}">
        <p14:creationId xmlns:p14="http://schemas.microsoft.com/office/powerpoint/2010/main" val="3179853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37AA3-1B4F-48B0-8D22-A510042F7CBE}"/>
              </a:ext>
            </a:extLst>
          </p:cNvPr>
          <p:cNvSpPr>
            <a:spLocks noGrp="1"/>
          </p:cNvSpPr>
          <p:nvPr>
            <p:ph type="title"/>
          </p:nvPr>
        </p:nvSpPr>
        <p:spPr>
          <a:xfrm>
            <a:off x="838200" y="365125"/>
            <a:ext cx="5422232" cy="1335589"/>
          </a:xfrm>
        </p:spPr>
        <p:txBody>
          <a:bodyPr/>
          <a:lstStyle/>
          <a:p>
            <a:r>
              <a:rPr lang="en-US"/>
              <a:t>LSTM Forecast - Austria</a:t>
            </a:r>
          </a:p>
        </p:txBody>
      </p:sp>
      <p:sp>
        <p:nvSpPr>
          <p:cNvPr id="3" name="Content Placeholder 2">
            <a:extLst>
              <a:ext uri="{FF2B5EF4-FFF2-40B4-BE49-F238E27FC236}">
                <a16:creationId xmlns:a16="http://schemas.microsoft.com/office/drawing/2014/main" id="{BD6F408D-A04D-4C80-990A-470DD595A75A}"/>
              </a:ext>
            </a:extLst>
          </p:cNvPr>
          <p:cNvSpPr>
            <a:spLocks noGrp="1"/>
          </p:cNvSpPr>
          <p:nvPr>
            <p:ph sz="half" idx="1"/>
          </p:nvPr>
        </p:nvSpPr>
        <p:spPr/>
        <p:txBody>
          <a:bodyPr vert="horz" lIns="91440" tIns="45720" rIns="91440" bIns="45720" rtlCol="0" anchor="t">
            <a:normAutofit/>
          </a:bodyPr>
          <a:lstStyle/>
          <a:p>
            <a:r>
              <a:rPr lang="en-US"/>
              <a:t>New Cases</a:t>
            </a:r>
          </a:p>
        </p:txBody>
      </p:sp>
      <p:sp>
        <p:nvSpPr>
          <p:cNvPr id="4" name="Content Placeholder 3">
            <a:extLst>
              <a:ext uri="{FF2B5EF4-FFF2-40B4-BE49-F238E27FC236}">
                <a16:creationId xmlns:a16="http://schemas.microsoft.com/office/drawing/2014/main" id="{6FA33020-8A4A-405C-8B03-8087957F4F3C}"/>
              </a:ext>
            </a:extLst>
          </p:cNvPr>
          <p:cNvSpPr>
            <a:spLocks noGrp="1"/>
          </p:cNvSpPr>
          <p:nvPr>
            <p:ph sz="half" idx="2"/>
          </p:nvPr>
        </p:nvSpPr>
        <p:spPr/>
        <p:txBody>
          <a:bodyPr vert="horz" lIns="91440" tIns="45720" rIns="91440" bIns="45720" rtlCol="0" anchor="t">
            <a:normAutofit/>
          </a:bodyPr>
          <a:lstStyle/>
          <a:p>
            <a:r>
              <a:rPr lang="en-US"/>
              <a:t>New Deaths</a:t>
            </a:r>
          </a:p>
        </p:txBody>
      </p:sp>
      <p:sp>
        <p:nvSpPr>
          <p:cNvPr id="5" name="TextBox 4">
            <a:extLst>
              <a:ext uri="{FF2B5EF4-FFF2-40B4-BE49-F238E27FC236}">
                <a16:creationId xmlns:a16="http://schemas.microsoft.com/office/drawing/2014/main" id="{2C5DE20A-C59F-4210-A653-F7A8C7B32E08}"/>
              </a:ext>
            </a:extLst>
          </p:cNvPr>
          <p:cNvSpPr txBox="1"/>
          <p:nvPr/>
        </p:nvSpPr>
        <p:spPr>
          <a:xfrm>
            <a:off x="8353926" y="603584"/>
            <a:ext cx="2993858"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a:solidFill>
                  <a:srgbClr val="0070C0"/>
                </a:solidFill>
                <a:ea typeface="+mn-lt"/>
                <a:cs typeface="+mn-lt"/>
              </a:rPr>
              <a:t>dataset</a:t>
            </a:r>
            <a:endParaRPr lang="en-US" sz="2000">
              <a:ea typeface="+mn-lt"/>
              <a:cs typeface="+mn-lt"/>
            </a:endParaRPr>
          </a:p>
          <a:p>
            <a:pPr marL="285750" indent="-285750">
              <a:buFont typeface="Arial,Sans-Serif"/>
              <a:buChar char="•"/>
            </a:pPr>
            <a:r>
              <a:rPr lang="en-US" sz="2000">
                <a:solidFill>
                  <a:srgbClr val="FFC000"/>
                </a:solidFill>
                <a:ea typeface="+mn-lt"/>
                <a:cs typeface="+mn-lt"/>
              </a:rPr>
              <a:t>prediction</a:t>
            </a:r>
            <a:endParaRPr lang="en-US" sz="2000">
              <a:ea typeface="+mn-lt"/>
              <a:cs typeface="+mn-lt"/>
            </a:endParaRPr>
          </a:p>
          <a:p>
            <a:pPr algn="l"/>
            <a:endParaRPr lang="en-US"/>
          </a:p>
        </p:txBody>
      </p:sp>
      <p:pic>
        <p:nvPicPr>
          <p:cNvPr id="6" name="Picture 6" descr="A screenshot of a cell phone&#10;&#10;Description generated with very high confidence">
            <a:extLst>
              <a:ext uri="{FF2B5EF4-FFF2-40B4-BE49-F238E27FC236}">
                <a16:creationId xmlns:a16="http://schemas.microsoft.com/office/drawing/2014/main" id="{4E07E3DA-B646-42E0-B4D3-372E876EE6F6}"/>
              </a:ext>
            </a:extLst>
          </p:cNvPr>
          <p:cNvPicPr>
            <a:picLocks noChangeAspect="1"/>
          </p:cNvPicPr>
          <p:nvPr/>
        </p:nvPicPr>
        <p:blipFill>
          <a:blip r:embed="rId2"/>
          <a:stretch>
            <a:fillRect/>
          </a:stretch>
        </p:blipFill>
        <p:spPr>
          <a:xfrm>
            <a:off x="423110" y="2788305"/>
            <a:ext cx="5089357" cy="3266599"/>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DE244BEE-5448-4A25-B5C6-198CCF826218}"/>
              </a:ext>
            </a:extLst>
          </p:cNvPr>
          <p:cNvPicPr>
            <a:picLocks noChangeAspect="1"/>
          </p:cNvPicPr>
          <p:nvPr/>
        </p:nvPicPr>
        <p:blipFill>
          <a:blip r:embed="rId3"/>
          <a:stretch>
            <a:fillRect/>
          </a:stretch>
        </p:blipFill>
        <p:spPr>
          <a:xfrm>
            <a:off x="5877426" y="2785906"/>
            <a:ext cx="5039226" cy="3271399"/>
          </a:xfrm>
          <a:prstGeom prst="rect">
            <a:avLst/>
          </a:prstGeom>
        </p:spPr>
      </p:pic>
    </p:spTree>
    <p:extLst>
      <p:ext uri="{BB962C8B-B14F-4D97-AF65-F5344CB8AC3E}">
        <p14:creationId xmlns:p14="http://schemas.microsoft.com/office/powerpoint/2010/main" val="2732485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C4642-C1FA-4E50-BE24-D3752C55EEB3}"/>
              </a:ext>
            </a:extLst>
          </p:cNvPr>
          <p:cNvSpPr>
            <a:spLocks noGrp="1"/>
          </p:cNvSpPr>
          <p:nvPr>
            <p:ph type="title"/>
          </p:nvPr>
        </p:nvSpPr>
        <p:spPr/>
        <p:txBody>
          <a:bodyPr/>
          <a:lstStyle/>
          <a:p>
            <a:r>
              <a:rPr lang="en-US"/>
              <a:t>LSTM Forecast - France</a:t>
            </a:r>
          </a:p>
        </p:txBody>
      </p:sp>
      <p:sp>
        <p:nvSpPr>
          <p:cNvPr id="3" name="Content Placeholder 2">
            <a:extLst>
              <a:ext uri="{FF2B5EF4-FFF2-40B4-BE49-F238E27FC236}">
                <a16:creationId xmlns:a16="http://schemas.microsoft.com/office/drawing/2014/main" id="{96787241-01B6-4DBA-AF73-E246F937A542}"/>
              </a:ext>
            </a:extLst>
          </p:cNvPr>
          <p:cNvSpPr>
            <a:spLocks noGrp="1"/>
          </p:cNvSpPr>
          <p:nvPr>
            <p:ph sz="half" idx="1"/>
          </p:nvPr>
        </p:nvSpPr>
        <p:spPr/>
        <p:txBody>
          <a:bodyPr vert="horz" lIns="91440" tIns="45720" rIns="91440" bIns="45720" rtlCol="0" anchor="t">
            <a:normAutofit/>
          </a:bodyPr>
          <a:lstStyle/>
          <a:p>
            <a:r>
              <a:rPr lang="en-US"/>
              <a:t>New Cases</a:t>
            </a:r>
          </a:p>
        </p:txBody>
      </p:sp>
      <p:sp>
        <p:nvSpPr>
          <p:cNvPr id="4" name="Content Placeholder 3">
            <a:extLst>
              <a:ext uri="{FF2B5EF4-FFF2-40B4-BE49-F238E27FC236}">
                <a16:creationId xmlns:a16="http://schemas.microsoft.com/office/drawing/2014/main" id="{D08458CF-BDA2-44F1-ACCA-AF237E569A4C}"/>
              </a:ext>
            </a:extLst>
          </p:cNvPr>
          <p:cNvSpPr>
            <a:spLocks noGrp="1"/>
          </p:cNvSpPr>
          <p:nvPr>
            <p:ph sz="half" idx="2"/>
          </p:nvPr>
        </p:nvSpPr>
        <p:spPr/>
        <p:txBody>
          <a:bodyPr vert="horz" lIns="91440" tIns="45720" rIns="91440" bIns="45720" rtlCol="0" anchor="t">
            <a:normAutofit/>
          </a:bodyPr>
          <a:lstStyle/>
          <a:p>
            <a:r>
              <a:rPr lang="en-US"/>
              <a:t>New Deaths</a:t>
            </a:r>
          </a:p>
        </p:txBody>
      </p:sp>
      <p:pic>
        <p:nvPicPr>
          <p:cNvPr id="5" name="Picture 5" descr="A screenshot of a cell phone&#10;&#10;Description generated with very high confidence">
            <a:extLst>
              <a:ext uri="{FF2B5EF4-FFF2-40B4-BE49-F238E27FC236}">
                <a16:creationId xmlns:a16="http://schemas.microsoft.com/office/drawing/2014/main" id="{72932CF8-5033-4D7A-92F4-CD28FA018A0D}"/>
              </a:ext>
            </a:extLst>
          </p:cNvPr>
          <p:cNvPicPr>
            <a:picLocks noChangeAspect="1"/>
          </p:cNvPicPr>
          <p:nvPr/>
        </p:nvPicPr>
        <p:blipFill>
          <a:blip r:embed="rId2"/>
          <a:stretch>
            <a:fillRect/>
          </a:stretch>
        </p:blipFill>
        <p:spPr>
          <a:xfrm>
            <a:off x="503321" y="2736637"/>
            <a:ext cx="5089357" cy="3239594"/>
          </a:xfrm>
          <a:prstGeom prst="rect">
            <a:avLst/>
          </a:prstGeom>
        </p:spPr>
      </p:pic>
      <p:pic>
        <p:nvPicPr>
          <p:cNvPr id="6" name="Picture 6" descr="A screenshot of a cell phone&#10;&#10;Description generated with high confidence">
            <a:extLst>
              <a:ext uri="{FF2B5EF4-FFF2-40B4-BE49-F238E27FC236}">
                <a16:creationId xmlns:a16="http://schemas.microsoft.com/office/drawing/2014/main" id="{33BECCB8-BC7B-4FA3-B00D-FE498F481F9B}"/>
              </a:ext>
            </a:extLst>
          </p:cNvPr>
          <p:cNvPicPr>
            <a:picLocks noChangeAspect="1"/>
          </p:cNvPicPr>
          <p:nvPr/>
        </p:nvPicPr>
        <p:blipFill>
          <a:blip r:embed="rId3"/>
          <a:stretch>
            <a:fillRect/>
          </a:stretch>
        </p:blipFill>
        <p:spPr>
          <a:xfrm>
            <a:off x="5596689" y="2687713"/>
            <a:ext cx="5089357" cy="3287311"/>
          </a:xfrm>
          <a:prstGeom prst="rect">
            <a:avLst/>
          </a:prstGeom>
        </p:spPr>
      </p:pic>
      <p:sp>
        <p:nvSpPr>
          <p:cNvPr id="7" name="TextBox 6">
            <a:extLst>
              <a:ext uri="{FF2B5EF4-FFF2-40B4-BE49-F238E27FC236}">
                <a16:creationId xmlns:a16="http://schemas.microsoft.com/office/drawing/2014/main" id="{43AD7648-6B0E-49B5-9751-4C03325F631B}"/>
              </a:ext>
            </a:extLst>
          </p:cNvPr>
          <p:cNvSpPr txBox="1"/>
          <p:nvPr/>
        </p:nvSpPr>
        <p:spPr>
          <a:xfrm>
            <a:off x="8394030" y="733926"/>
            <a:ext cx="1840833"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a:solidFill>
                  <a:srgbClr val="0070C0"/>
                </a:solidFill>
                <a:ea typeface="+mn-lt"/>
                <a:cs typeface="+mn-lt"/>
              </a:rPr>
              <a:t>dataset</a:t>
            </a:r>
            <a:endParaRPr lang="en-US" sz="2000">
              <a:ea typeface="+mn-lt"/>
              <a:cs typeface="+mn-lt"/>
            </a:endParaRPr>
          </a:p>
          <a:p>
            <a:pPr marL="285750" indent="-285750">
              <a:buFont typeface="Arial,Sans-Serif"/>
              <a:buChar char="•"/>
            </a:pPr>
            <a:r>
              <a:rPr lang="en-US" sz="2000">
                <a:solidFill>
                  <a:srgbClr val="FFC000"/>
                </a:solidFill>
                <a:ea typeface="+mn-lt"/>
                <a:cs typeface="+mn-lt"/>
              </a:rPr>
              <a:t>prediction</a:t>
            </a:r>
            <a:endParaRPr lang="en-US" sz="2000">
              <a:ea typeface="+mn-lt"/>
              <a:cs typeface="+mn-lt"/>
            </a:endParaRPr>
          </a:p>
          <a:p>
            <a:pPr algn="l"/>
            <a:endParaRPr lang="en-US"/>
          </a:p>
        </p:txBody>
      </p:sp>
    </p:spTree>
    <p:extLst>
      <p:ext uri="{BB962C8B-B14F-4D97-AF65-F5344CB8AC3E}">
        <p14:creationId xmlns:p14="http://schemas.microsoft.com/office/powerpoint/2010/main" val="325344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1754-0EBF-44EC-AEE9-68C98F11B463}"/>
              </a:ext>
            </a:extLst>
          </p:cNvPr>
          <p:cNvSpPr>
            <a:spLocks noGrp="1"/>
          </p:cNvSpPr>
          <p:nvPr>
            <p:ph type="title"/>
          </p:nvPr>
        </p:nvSpPr>
        <p:spPr>
          <a:xfrm>
            <a:off x="838200" y="365125"/>
            <a:ext cx="5963653" cy="1335589"/>
          </a:xfrm>
        </p:spPr>
        <p:txBody>
          <a:bodyPr/>
          <a:lstStyle/>
          <a:p>
            <a:r>
              <a:rPr lang="en-US"/>
              <a:t>LSTM Forecast - China</a:t>
            </a:r>
          </a:p>
        </p:txBody>
      </p:sp>
      <p:sp>
        <p:nvSpPr>
          <p:cNvPr id="3" name="Content Placeholder 2">
            <a:extLst>
              <a:ext uri="{FF2B5EF4-FFF2-40B4-BE49-F238E27FC236}">
                <a16:creationId xmlns:a16="http://schemas.microsoft.com/office/drawing/2014/main" id="{18AB2484-BB7B-4CE5-852F-C65485B9F97E}"/>
              </a:ext>
            </a:extLst>
          </p:cNvPr>
          <p:cNvSpPr>
            <a:spLocks noGrp="1"/>
          </p:cNvSpPr>
          <p:nvPr>
            <p:ph sz="half" idx="1"/>
          </p:nvPr>
        </p:nvSpPr>
        <p:spPr/>
        <p:txBody>
          <a:bodyPr vert="horz" lIns="91440" tIns="45720" rIns="91440" bIns="45720" rtlCol="0" anchor="t">
            <a:normAutofit/>
          </a:bodyPr>
          <a:lstStyle/>
          <a:p>
            <a:r>
              <a:rPr lang="en-US"/>
              <a:t>New Cases</a:t>
            </a:r>
          </a:p>
        </p:txBody>
      </p:sp>
      <p:sp>
        <p:nvSpPr>
          <p:cNvPr id="4" name="Content Placeholder 3">
            <a:extLst>
              <a:ext uri="{FF2B5EF4-FFF2-40B4-BE49-F238E27FC236}">
                <a16:creationId xmlns:a16="http://schemas.microsoft.com/office/drawing/2014/main" id="{AB0C4BF6-2F18-47EC-87CB-4E3E55D73CD6}"/>
              </a:ext>
            </a:extLst>
          </p:cNvPr>
          <p:cNvSpPr>
            <a:spLocks noGrp="1"/>
          </p:cNvSpPr>
          <p:nvPr>
            <p:ph sz="half" idx="2"/>
          </p:nvPr>
        </p:nvSpPr>
        <p:spPr/>
        <p:txBody>
          <a:bodyPr vert="horz" lIns="91440" tIns="45720" rIns="91440" bIns="45720" rtlCol="0" anchor="t">
            <a:normAutofit/>
          </a:bodyPr>
          <a:lstStyle/>
          <a:p>
            <a:r>
              <a:rPr lang="en-US"/>
              <a:t>New Deaths</a:t>
            </a:r>
          </a:p>
        </p:txBody>
      </p:sp>
      <p:sp>
        <p:nvSpPr>
          <p:cNvPr id="5" name="TextBox 4">
            <a:extLst>
              <a:ext uri="{FF2B5EF4-FFF2-40B4-BE49-F238E27FC236}">
                <a16:creationId xmlns:a16="http://schemas.microsoft.com/office/drawing/2014/main" id="{14C8BB7E-4107-48A6-8699-6E958739FAF4}"/>
              </a:ext>
            </a:extLst>
          </p:cNvPr>
          <p:cNvSpPr txBox="1"/>
          <p:nvPr/>
        </p:nvSpPr>
        <p:spPr>
          <a:xfrm>
            <a:off x="8664741" y="573506"/>
            <a:ext cx="1900989"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a:solidFill>
                  <a:srgbClr val="0070C0"/>
                </a:solidFill>
                <a:ea typeface="+mn-lt"/>
                <a:cs typeface="+mn-lt"/>
              </a:rPr>
              <a:t>dataset</a:t>
            </a:r>
            <a:endParaRPr lang="en-US" sz="2000">
              <a:ea typeface="+mn-lt"/>
              <a:cs typeface="+mn-lt"/>
            </a:endParaRPr>
          </a:p>
          <a:p>
            <a:pPr marL="285750" indent="-285750">
              <a:buFont typeface="Arial,Sans-Serif"/>
              <a:buChar char="•"/>
            </a:pPr>
            <a:r>
              <a:rPr lang="en-US" sz="2000">
                <a:solidFill>
                  <a:srgbClr val="FFC000"/>
                </a:solidFill>
                <a:ea typeface="+mn-lt"/>
                <a:cs typeface="+mn-lt"/>
              </a:rPr>
              <a:t>prediction</a:t>
            </a:r>
            <a:endParaRPr lang="en-US" sz="2000">
              <a:ea typeface="+mn-lt"/>
              <a:cs typeface="+mn-lt"/>
            </a:endParaRPr>
          </a:p>
          <a:p>
            <a:pPr algn="l"/>
            <a:endParaRPr lang="en-US"/>
          </a:p>
        </p:txBody>
      </p:sp>
      <p:pic>
        <p:nvPicPr>
          <p:cNvPr id="6" name="Picture 6" descr="A screenshot of a cell phone&#10;&#10;Description generated with high confidence">
            <a:extLst>
              <a:ext uri="{FF2B5EF4-FFF2-40B4-BE49-F238E27FC236}">
                <a16:creationId xmlns:a16="http://schemas.microsoft.com/office/drawing/2014/main" id="{658ED5A2-8304-4216-934A-EEFAD8C165AB}"/>
              </a:ext>
            </a:extLst>
          </p:cNvPr>
          <p:cNvPicPr>
            <a:picLocks noChangeAspect="1"/>
          </p:cNvPicPr>
          <p:nvPr/>
        </p:nvPicPr>
        <p:blipFill>
          <a:blip r:embed="rId2"/>
          <a:stretch>
            <a:fillRect/>
          </a:stretch>
        </p:blipFill>
        <p:spPr>
          <a:xfrm>
            <a:off x="352927" y="2698452"/>
            <a:ext cx="5239752" cy="3215703"/>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285540E3-AB9B-421E-81E7-053940B30F05}"/>
              </a:ext>
            </a:extLst>
          </p:cNvPr>
          <p:cNvPicPr>
            <a:picLocks noChangeAspect="1"/>
          </p:cNvPicPr>
          <p:nvPr/>
        </p:nvPicPr>
        <p:blipFill>
          <a:blip r:embed="rId3"/>
          <a:stretch>
            <a:fillRect/>
          </a:stretch>
        </p:blipFill>
        <p:spPr>
          <a:xfrm>
            <a:off x="5817268" y="2701707"/>
            <a:ext cx="5059278" cy="3469876"/>
          </a:xfrm>
          <a:prstGeom prst="rect">
            <a:avLst/>
          </a:prstGeom>
        </p:spPr>
      </p:pic>
    </p:spTree>
    <p:extLst>
      <p:ext uri="{BB962C8B-B14F-4D97-AF65-F5344CB8AC3E}">
        <p14:creationId xmlns:p14="http://schemas.microsoft.com/office/powerpoint/2010/main" val="2987776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3218-2671-418A-867C-A2A02844D1B0}"/>
              </a:ext>
            </a:extLst>
          </p:cNvPr>
          <p:cNvSpPr>
            <a:spLocks noGrp="1"/>
          </p:cNvSpPr>
          <p:nvPr>
            <p:ph type="title"/>
          </p:nvPr>
        </p:nvSpPr>
        <p:spPr/>
        <p:txBody>
          <a:bodyPr/>
          <a:lstStyle/>
          <a:p>
            <a:r>
              <a:rPr lang="en-US"/>
              <a:t>What the AI actually is</a:t>
            </a:r>
            <a:endParaRPr lang="ro-RO"/>
          </a:p>
        </p:txBody>
      </p:sp>
      <p:pic>
        <p:nvPicPr>
          <p:cNvPr id="5" name="Content Placeholder 4">
            <a:extLst>
              <a:ext uri="{FF2B5EF4-FFF2-40B4-BE49-F238E27FC236}">
                <a16:creationId xmlns:a16="http://schemas.microsoft.com/office/drawing/2014/main" id="{9E784AC5-8490-4DD6-9E4E-D8A5D7782E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1358" y="1654176"/>
            <a:ext cx="6289284" cy="5203824"/>
          </a:xfrm>
        </p:spPr>
      </p:pic>
    </p:spTree>
    <p:extLst>
      <p:ext uri="{BB962C8B-B14F-4D97-AF65-F5344CB8AC3E}">
        <p14:creationId xmlns:p14="http://schemas.microsoft.com/office/powerpoint/2010/main" val="299542138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F764-E41B-4215-A161-9704E1FBEED5}"/>
              </a:ext>
            </a:extLst>
          </p:cNvPr>
          <p:cNvSpPr>
            <a:spLocks noGrp="1"/>
          </p:cNvSpPr>
          <p:nvPr>
            <p:ph type="title"/>
          </p:nvPr>
        </p:nvSpPr>
        <p:spPr>
          <a:xfrm>
            <a:off x="838200" y="365125"/>
            <a:ext cx="7517732" cy="1335589"/>
          </a:xfrm>
        </p:spPr>
        <p:txBody>
          <a:bodyPr/>
          <a:lstStyle/>
          <a:p>
            <a:r>
              <a:rPr lang="en-US"/>
              <a:t>LSTM Forecast – United Kingdom</a:t>
            </a:r>
          </a:p>
        </p:txBody>
      </p:sp>
      <p:sp>
        <p:nvSpPr>
          <p:cNvPr id="3" name="Content Placeholder 2">
            <a:extLst>
              <a:ext uri="{FF2B5EF4-FFF2-40B4-BE49-F238E27FC236}">
                <a16:creationId xmlns:a16="http://schemas.microsoft.com/office/drawing/2014/main" id="{C18D7F6E-7881-4B0A-89A5-1B4590108679}"/>
              </a:ext>
            </a:extLst>
          </p:cNvPr>
          <p:cNvSpPr>
            <a:spLocks noGrp="1"/>
          </p:cNvSpPr>
          <p:nvPr>
            <p:ph sz="half" idx="1"/>
          </p:nvPr>
        </p:nvSpPr>
        <p:spPr/>
        <p:txBody>
          <a:bodyPr vert="horz" lIns="91440" tIns="45720" rIns="91440" bIns="45720" rtlCol="0" anchor="t">
            <a:normAutofit/>
          </a:bodyPr>
          <a:lstStyle/>
          <a:p>
            <a:r>
              <a:rPr lang="en-US"/>
              <a:t>New Cases</a:t>
            </a:r>
          </a:p>
        </p:txBody>
      </p:sp>
      <p:sp>
        <p:nvSpPr>
          <p:cNvPr id="4" name="Content Placeholder 3">
            <a:extLst>
              <a:ext uri="{FF2B5EF4-FFF2-40B4-BE49-F238E27FC236}">
                <a16:creationId xmlns:a16="http://schemas.microsoft.com/office/drawing/2014/main" id="{C40C88A7-ACBD-46D6-B8F6-2A1340C53ADA}"/>
              </a:ext>
            </a:extLst>
          </p:cNvPr>
          <p:cNvSpPr>
            <a:spLocks noGrp="1"/>
          </p:cNvSpPr>
          <p:nvPr>
            <p:ph sz="half" idx="2"/>
          </p:nvPr>
        </p:nvSpPr>
        <p:spPr/>
        <p:txBody>
          <a:bodyPr vert="horz" lIns="91440" tIns="45720" rIns="91440" bIns="45720" rtlCol="0" anchor="t">
            <a:normAutofit/>
          </a:bodyPr>
          <a:lstStyle/>
          <a:p>
            <a:r>
              <a:rPr lang="en-US"/>
              <a:t>New Deaths</a:t>
            </a:r>
          </a:p>
        </p:txBody>
      </p:sp>
      <p:pic>
        <p:nvPicPr>
          <p:cNvPr id="5" name="Picture 5" descr="A screenshot of a cell phone&#10;&#10;Description generated with high confidence">
            <a:extLst>
              <a:ext uri="{FF2B5EF4-FFF2-40B4-BE49-F238E27FC236}">
                <a16:creationId xmlns:a16="http://schemas.microsoft.com/office/drawing/2014/main" id="{3BE1315D-50D7-468A-A5F5-E34C7707FB46}"/>
              </a:ext>
            </a:extLst>
          </p:cNvPr>
          <p:cNvPicPr>
            <a:picLocks noChangeAspect="1"/>
          </p:cNvPicPr>
          <p:nvPr/>
        </p:nvPicPr>
        <p:blipFill>
          <a:blip r:embed="rId2"/>
          <a:stretch>
            <a:fillRect/>
          </a:stretch>
        </p:blipFill>
        <p:spPr>
          <a:xfrm>
            <a:off x="533400" y="2524144"/>
            <a:ext cx="5380121" cy="3544262"/>
          </a:xfrm>
          <a:prstGeom prst="rect">
            <a:avLst/>
          </a:prstGeom>
        </p:spPr>
      </p:pic>
      <p:pic>
        <p:nvPicPr>
          <p:cNvPr id="6" name="Picture 6" descr="A screenshot of a cell phone&#10;&#10;Description generated with high confidence">
            <a:extLst>
              <a:ext uri="{FF2B5EF4-FFF2-40B4-BE49-F238E27FC236}">
                <a16:creationId xmlns:a16="http://schemas.microsoft.com/office/drawing/2014/main" id="{DFD9F52C-C4D7-471E-B626-72B7BE7ECFF4}"/>
              </a:ext>
            </a:extLst>
          </p:cNvPr>
          <p:cNvPicPr>
            <a:picLocks noChangeAspect="1"/>
          </p:cNvPicPr>
          <p:nvPr/>
        </p:nvPicPr>
        <p:blipFill>
          <a:blip r:embed="rId3"/>
          <a:stretch>
            <a:fillRect/>
          </a:stretch>
        </p:blipFill>
        <p:spPr>
          <a:xfrm>
            <a:off x="6098005" y="2667852"/>
            <a:ext cx="5299910" cy="3507506"/>
          </a:xfrm>
          <a:prstGeom prst="rect">
            <a:avLst/>
          </a:prstGeom>
        </p:spPr>
      </p:pic>
      <p:sp>
        <p:nvSpPr>
          <p:cNvPr id="7" name="TextBox 6">
            <a:extLst>
              <a:ext uri="{FF2B5EF4-FFF2-40B4-BE49-F238E27FC236}">
                <a16:creationId xmlns:a16="http://schemas.microsoft.com/office/drawing/2014/main" id="{B4661C6A-92CB-478C-8740-94728A418F50}"/>
              </a:ext>
            </a:extLst>
          </p:cNvPr>
          <p:cNvSpPr txBox="1"/>
          <p:nvPr/>
        </p:nvSpPr>
        <p:spPr>
          <a:xfrm>
            <a:off x="8765005" y="753979"/>
            <a:ext cx="2312068"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a:solidFill>
                  <a:srgbClr val="0070C0"/>
                </a:solidFill>
                <a:ea typeface="+mn-lt"/>
                <a:cs typeface="+mn-lt"/>
              </a:rPr>
              <a:t>dataset</a:t>
            </a:r>
            <a:endParaRPr lang="en-US" sz="2000">
              <a:ea typeface="+mn-lt"/>
              <a:cs typeface="+mn-lt"/>
            </a:endParaRPr>
          </a:p>
          <a:p>
            <a:pPr marL="285750" indent="-285750">
              <a:buFont typeface="Arial,Sans-Serif"/>
              <a:buChar char="•"/>
            </a:pPr>
            <a:r>
              <a:rPr lang="en-US" sz="2000">
                <a:solidFill>
                  <a:srgbClr val="FFC000"/>
                </a:solidFill>
                <a:ea typeface="+mn-lt"/>
                <a:cs typeface="+mn-lt"/>
              </a:rPr>
              <a:t>prediction</a:t>
            </a:r>
            <a:endParaRPr lang="en-US" sz="2000">
              <a:ea typeface="+mn-lt"/>
              <a:cs typeface="+mn-lt"/>
            </a:endParaRPr>
          </a:p>
          <a:p>
            <a:pPr algn="l"/>
            <a:endParaRPr lang="en-US"/>
          </a:p>
        </p:txBody>
      </p:sp>
    </p:spTree>
    <p:extLst>
      <p:ext uri="{BB962C8B-B14F-4D97-AF65-F5344CB8AC3E}">
        <p14:creationId xmlns:p14="http://schemas.microsoft.com/office/powerpoint/2010/main" val="4124971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73530-5B63-4922-B63C-A03F6B3D8BE1}"/>
              </a:ext>
            </a:extLst>
          </p:cNvPr>
          <p:cNvSpPr>
            <a:spLocks noGrp="1"/>
          </p:cNvSpPr>
          <p:nvPr>
            <p:ph type="title"/>
          </p:nvPr>
        </p:nvSpPr>
        <p:spPr/>
        <p:txBody>
          <a:bodyPr/>
          <a:lstStyle/>
          <a:p>
            <a:r>
              <a:rPr lang="en-US"/>
              <a:t>Why RNNs over traditional NN?</a:t>
            </a:r>
          </a:p>
        </p:txBody>
      </p:sp>
      <p:sp>
        <p:nvSpPr>
          <p:cNvPr id="3" name="Content Placeholder 2">
            <a:extLst>
              <a:ext uri="{FF2B5EF4-FFF2-40B4-BE49-F238E27FC236}">
                <a16:creationId xmlns:a16="http://schemas.microsoft.com/office/drawing/2014/main" id="{D11B4BBF-0618-4047-8767-16C11EA1FD3D}"/>
              </a:ext>
            </a:extLst>
          </p:cNvPr>
          <p:cNvSpPr>
            <a:spLocks noGrp="1"/>
          </p:cNvSpPr>
          <p:nvPr>
            <p:ph idx="1"/>
          </p:nvPr>
        </p:nvSpPr>
        <p:spPr/>
        <p:txBody>
          <a:bodyPr vert="horz" lIns="91440" tIns="45720" rIns="91440" bIns="45720" rtlCol="0" anchor="t">
            <a:normAutofit fontScale="92500" lnSpcReduction="20000"/>
          </a:bodyPr>
          <a:lstStyle/>
          <a:p>
            <a:r>
              <a:rPr lang="en-US">
                <a:ea typeface="+mn-lt"/>
                <a:cs typeface="+mn-lt"/>
              </a:rPr>
              <a:t>As you know human beings don’t start their thinking from scratch at every second, i.e. you understand every word based on your previous word's understanding. Also, you don’t throw everything away and start thinking from scratch again. Your thoughts have persistence.</a:t>
            </a:r>
            <a:endParaRPr lang="en-US"/>
          </a:p>
          <a:p>
            <a:r>
              <a:rPr lang="en-US">
                <a:ea typeface="+mn-lt"/>
                <a:cs typeface="+mn-lt"/>
              </a:rPr>
              <a:t>Traditional neural networks can’t do like this and it seems shortcoming. Suppose you want to know what kind of scene is appearing at every point in a film. It’s unclear how a traditional neural network could use its reasoning about previous events in the film to inform later ones.</a:t>
            </a:r>
            <a:endParaRPr lang="en-US"/>
          </a:p>
          <a:p>
            <a:r>
              <a:rPr lang="en-US">
                <a:ea typeface="+mn-lt"/>
                <a:cs typeface="+mn-lt"/>
              </a:rPr>
              <a:t>Recurrent neural networks address this issue. They are networks with loops in them, allowing information to persist.</a:t>
            </a:r>
            <a:endParaRPr lang="en-US"/>
          </a:p>
          <a:p>
            <a:endParaRPr lang="en-US"/>
          </a:p>
        </p:txBody>
      </p:sp>
    </p:spTree>
    <p:extLst>
      <p:ext uri="{BB962C8B-B14F-4D97-AF65-F5344CB8AC3E}">
        <p14:creationId xmlns:p14="http://schemas.microsoft.com/office/powerpoint/2010/main" val="199321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6C54-D37C-4788-8A0A-994151002D90}"/>
              </a:ext>
            </a:extLst>
          </p:cNvPr>
          <p:cNvSpPr>
            <a:spLocks noGrp="1"/>
          </p:cNvSpPr>
          <p:nvPr>
            <p:ph type="title"/>
          </p:nvPr>
        </p:nvSpPr>
        <p:spPr/>
        <p:txBody>
          <a:bodyPr/>
          <a:lstStyle/>
          <a:p>
            <a:r>
              <a:rPr lang="en-US"/>
              <a:t>ARIMA Forecast – Italy </a:t>
            </a:r>
          </a:p>
        </p:txBody>
      </p:sp>
      <p:pic>
        <p:nvPicPr>
          <p:cNvPr id="4" name="Picture 4" descr="A close up of a mans face&#10;&#10;Description generated with high confidence">
            <a:extLst>
              <a:ext uri="{FF2B5EF4-FFF2-40B4-BE49-F238E27FC236}">
                <a16:creationId xmlns:a16="http://schemas.microsoft.com/office/drawing/2014/main" id="{1FC5E70F-BBF4-46BC-A663-B2C965139EA5}"/>
              </a:ext>
            </a:extLst>
          </p:cNvPr>
          <p:cNvPicPr>
            <a:picLocks noGrp="1" noChangeAspect="1"/>
          </p:cNvPicPr>
          <p:nvPr>
            <p:ph idx="1"/>
          </p:nvPr>
        </p:nvPicPr>
        <p:blipFill>
          <a:blip r:embed="rId2"/>
          <a:stretch>
            <a:fillRect/>
          </a:stretch>
        </p:blipFill>
        <p:spPr>
          <a:xfrm>
            <a:off x="2532141" y="2038092"/>
            <a:ext cx="7118427" cy="3918027"/>
          </a:xfrm>
        </p:spPr>
      </p:pic>
      <p:sp>
        <p:nvSpPr>
          <p:cNvPr id="5" name="TextBox 4">
            <a:extLst>
              <a:ext uri="{FF2B5EF4-FFF2-40B4-BE49-F238E27FC236}">
                <a16:creationId xmlns:a16="http://schemas.microsoft.com/office/drawing/2014/main" id="{282DA8EF-11B5-420C-A8FD-C31F1D935E79}"/>
              </a:ext>
            </a:extLst>
          </p:cNvPr>
          <p:cNvSpPr txBox="1"/>
          <p:nvPr/>
        </p:nvSpPr>
        <p:spPr>
          <a:xfrm>
            <a:off x="4724400" y="163922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cases forecast:</a:t>
            </a:r>
          </a:p>
        </p:txBody>
      </p:sp>
    </p:spTree>
    <p:extLst>
      <p:ext uri="{BB962C8B-B14F-4D97-AF65-F5344CB8AC3E}">
        <p14:creationId xmlns:p14="http://schemas.microsoft.com/office/powerpoint/2010/main" val="69349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76AA-7F04-4CE1-AD8C-D55F5FB9C51E}"/>
              </a:ext>
            </a:extLst>
          </p:cNvPr>
          <p:cNvSpPr>
            <a:spLocks noGrp="1"/>
          </p:cNvSpPr>
          <p:nvPr>
            <p:ph type="title"/>
          </p:nvPr>
        </p:nvSpPr>
        <p:spPr/>
        <p:txBody>
          <a:bodyPr/>
          <a:lstStyle/>
          <a:p>
            <a:r>
              <a:rPr lang="en-US"/>
              <a:t>ARIMA Forecast – Italy </a:t>
            </a:r>
          </a:p>
        </p:txBody>
      </p:sp>
      <p:pic>
        <p:nvPicPr>
          <p:cNvPr id="5" name="Picture 5" descr="A close up of text on a white background&#10;&#10;Description generated with high confidence">
            <a:extLst>
              <a:ext uri="{FF2B5EF4-FFF2-40B4-BE49-F238E27FC236}">
                <a16:creationId xmlns:a16="http://schemas.microsoft.com/office/drawing/2014/main" id="{1FFEC60E-52D9-4DE7-99EF-1EF14FCCF84C}"/>
              </a:ext>
            </a:extLst>
          </p:cNvPr>
          <p:cNvPicPr>
            <a:picLocks noGrp="1" noChangeAspect="1"/>
          </p:cNvPicPr>
          <p:nvPr>
            <p:ph sz="half" idx="1"/>
          </p:nvPr>
        </p:nvPicPr>
        <p:blipFill>
          <a:blip r:embed="rId2"/>
          <a:stretch>
            <a:fillRect/>
          </a:stretch>
        </p:blipFill>
        <p:spPr>
          <a:xfrm>
            <a:off x="839711" y="1993959"/>
            <a:ext cx="4648896" cy="3178329"/>
          </a:xfrm>
        </p:spPr>
      </p:pic>
      <p:pic>
        <p:nvPicPr>
          <p:cNvPr id="6" name="Picture 6" descr="A close up of a map&#10;&#10;Description generated with very high confidence">
            <a:extLst>
              <a:ext uri="{FF2B5EF4-FFF2-40B4-BE49-F238E27FC236}">
                <a16:creationId xmlns:a16="http://schemas.microsoft.com/office/drawing/2014/main" id="{FA0F5F37-F7AD-4B66-9475-880ABA4D0FCD}"/>
              </a:ext>
            </a:extLst>
          </p:cNvPr>
          <p:cNvPicPr>
            <a:picLocks noGrp="1" noChangeAspect="1"/>
          </p:cNvPicPr>
          <p:nvPr>
            <p:ph sz="half" idx="2"/>
          </p:nvPr>
        </p:nvPicPr>
        <p:blipFill>
          <a:blip r:embed="rId3"/>
          <a:stretch>
            <a:fillRect/>
          </a:stretch>
        </p:blipFill>
        <p:spPr>
          <a:xfrm>
            <a:off x="6172200" y="1996015"/>
            <a:ext cx="5181600" cy="4010558"/>
          </a:xfrm>
        </p:spPr>
      </p:pic>
    </p:spTree>
    <p:extLst>
      <p:ext uri="{BB962C8B-B14F-4D97-AF65-F5344CB8AC3E}">
        <p14:creationId xmlns:p14="http://schemas.microsoft.com/office/powerpoint/2010/main" val="2684869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3F85C-984F-41DE-B4F1-ADF8E355F973}"/>
              </a:ext>
            </a:extLst>
          </p:cNvPr>
          <p:cNvSpPr>
            <a:spLocks noGrp="1"/>
          </p:cNvSpPr>
          <p:nvPr>
            <p:ph type="title"/>
          </p:nvPr>
        </p:nvSpPr>
        <p:spPr/>
        <p:txBody>
          <a:bodyPr/>
          <a:lstStyle/>
          <a:p>
            <a:r>
              <a:rPr lang="en-US"/>
              <a:t>ARIMA Forecast – Romania </a:t>
            </a:r>
          </a:p>
        </p:txBody>
      </p:sp>
      <p:pic>
        <p:nvPicPr>
          <p:cNvPr id="4" name="Picture 4" descr="A screenshot of a cell phone&#10;&#10;Description generated with high confidence">
            <a:extLst>
              <a:ext uri="{FF2B5EF4-FFF2-40B4-BE49-F238E27FC236}">
                <a16:creationId xmlns:a16="http://schemas.microsoft.com/office/drawing/2014/main" id="{72594A54-8981-46AD-AB58-3A47AE3B5AB4}"/>
              </a:ext>
            </a:extLst>
          </p:cNvPr>
          <p:cNvPicPr>
            <a:picLocks noGrp="1" noChangeAspect="1"/>
          </p:cNvPicPr>
          <p:nvPr>
            <p:ph idx="1"/>
          </p:nvPr>
        </p:nvPicPr>
        <p:blipFill>
          <a:blip r:embed="rId2"/>
          <a:stretch>
            <a:fillRect/>
          </a:stretch>
        </p:blipFill>
        <p:spPr>
          <a:xfrm>
            <a:off x="2963902" y="2063300"/>
            <a:ext cx="6264198" cy="3849029"/>
          </a:xfrm>
        </p:spPr>
      </p:pic>
      <p:sp>
        <p:nvSpPr>
          <p:cNvPr id="5" name="TextBox 4">
            <a:extLst>
              <a:ext uri="{FF2B5EF4-FFF2-40B4-BE49-F238E27FC236}">
                <a16:creationId xmlns:a16="http://schemas.microsoft.com/office/drawing/2014/main" id="{38D207A6-6D81-4629-B404-568B69F60AE7}"/>
              </a:ext>
            </a:extLst>
          </p:cNvPr>
          <p:cNvSpPr txBox="1"/>
          <p:nvPr/>
        </p:nvSpPr>
        <p:spPr>
          <a:xfrm>
            <a:off x="4724400" y="169498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cases forecast:</a:t>
            </a:r>
          </a:p>
        </p:txBody>
      </p:sp>
    </p:spTree>
    <p:extLst>
      <p:ext uri="{BB962C8B-B14F-4D97-AF65-F5344CB8AC3E}">
        <p14:creationId xmlns:p14="http://schemas.microsoft.com/office/powerpoint/2010/main" val="3703160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BD7A-EF0F-453C-9DC9-5CC1C2D3890B}"/>
              </a:ext>
            </a:extLst>
          </p:cNvPr>
          <p:cNvSpPr>
            <a:spLocks noGrp="1"/>
          </p:cNvSpPr>
          <p:nvPr>
            <p:ph type="title"/>
          </p:nvPr>
        </p:nvSpPr>
        <p:spPr/>
        <p:txBody>
          <a:bodyPr/>
          <a:lstStyle/>
          <a:p>
            <a:r>
              <a:rPr lang="en-US"/>
              <a:t>ARIMA Forecast – Romania</a:t>
            </a:r>
          </a:p>
        </p:txBody>
      </p:sp>
      <p:pic>
        <p:nvPicPr>
          <p:cNvPr id="4" name="Picture 4" descr="A close up of a device&#10;&#10;Description generated with high confidence">
            <a:extLst>
              <a:ext uri="{FF2B5EF4-FFF2-40B4-BE49-F238E27FC236}">
                <a16:creationId xmlns:a16="http://schemas.microsoft.com/office/drawing/2014/main" id="{D59056CB-6D74-4252-B5D3-30106F6C470A}"/>
              </a:ext>
            </a:extLst>
          </p:cNvPr>
          <p:cNvPicPr>
            <a:picLocks noGrp="1" noChangeAspect="1"/>
          </p:cNvPicPr>
          <p:nvPr>
            <p:ph idx="1"/>
          </p:nvPr>
        </p:nvPicPr>
        <p:blipFill>
          <a:blip r:embed="rId2"/>
          <a:stretch>
            <a:fillRect/>
          </a:stretch>
        </p:blipFill>
        <p:spPr>
          <a:xfrm>
            <a:off x="3061010" y="2035420"/>
            <a:ext cx="6060688" cy="4081346"/>
          </a:xfrm>
        </p:spPr>
      </p:pic>
    </p:spTree>
    <p:extLst>
      <p:ext uri="{BB962C8B-B14F-4D97-AF65-F5344CB8AC3E}">
        <p14:creationId xmlns:p14="http://schemas.microsoft.com/office/powerpoint/2010/main" val="2525478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person, cellphone, phone, photo&#10;&#10;Description generated with very high confidence">
            <a:extLst>
              <a:ext uri="{FF2B5EF4-FFF2-40B4-BE49-F238E27FC236}">
                <a16:creationId xmlns:a16="http://schemas.microsoft.com/office/drawing/2014/main" id="{9E8A785A-DC63-491E-8688-67DF1406DDA8}"/>
              </a:ext>
            </a:extLst>
          </p:cNvPr>
          <p:cNvPicPr>
            <a:picLocks noChangeAspect="1"/>
          </p:cNvPicPr>
          <p:nvPr/>
        </p:nvPicPr>
        <p:blipFill>
          <a:blip r:embed="rId2"/>
          <a:stretch>
            <a:fillRect/>
          </a:stretch>
        </p:blipFill>
        <p:spPr>
          <a:xfrm>
            <a:off x="3850888" y="1183888"/>
            <a:ext cx="4490224" cy="4490224"/>
          </a:xfrm>
          <a:prstGeom prst="rect">
            <a:avLst/>
          </a:prstGeom>
        </p:spPr>
      </p:pic>
    </p:spTree>
    <p:extLst>
      <p:ext uri="{BB962C8B-B14F-4D97-AF65-F5344CB8AC3E}">
        <p14:creationId xmlns:p14="http://schemas.microsoft.com/office/powerpoint/2010/main" val="4287370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 screen with text&#10;&#10;Description generated with high confidence">
            <a:extLst>
              <a:ext uri="{FF2B5EF4-FFF2-40B4-BE49-F238E27FC236}">
                <a16:creationId xmlns:a16="http://schemas.microsoft.com/office/drawing/2014/main" id="{4EE2322B-1138-4863-82CC-CF68E68645D8}"/>
              </a:ext>
            </a:extLst>
          </p:cNvPr>
          <p:cNvPicPr>
            <a:picLocks noChangeAspect="1"/>
          </p:cNvPicPr>
          <p:nvPr/>
        </p:nvPicPr>
        <p:blipFill>
          <a:blip r:embed="rId2"/>
          <a:stretch>
            <a:fillRect/>
          </a:stretch>
        </p:blipFill>
        <p:spPr>
          <a:xfrm>
            <a:off x="3432717" y="765718"/>
            <a:ext cx="5317272" cy="5317272"/>
          </a:xfrm>
          <a:prstGeom prst="rect">
            <a:avLst/>
          </a:prstGeom>
        </p:spPr>
      </p:pic>
    </p:spTree>
    <p:extLst>
      <p:ext uri="{BB962C8B-B14F-4D97-AF65-F5344CB8AC3E}">
        <p14:creationId xmlns:p14="http://schemas.microsoft.com/office/powerpoint/2010/main" val="2712583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BF7FB-0630-47F9-B0DE-2573E5E53183}"/>
              </a:ext>
            </a:extLst>
          </p:cNvPr>
          <p:cNvSpPr>
            <a:spLocks noGrp="1"/>
          </p:cNvSpPr>
          <p:nvPr>
            <p:ph type="title"/>
          </p:nvPr>
        </p:nvSpPr>
        <p:spPr>
          <a:xfrm>
            <a:off x="838200" y="365125"/>
            <a:ext cx="6268844" cy="1344148"/>
          </a:xfrm>
        </p:spPr>
        <p:txBody>
          <a:bodyPr/>
          <a:lstStyle/>
          <a:p>
            <a:r>
              <a:rPr lang="en-US"/>
              <a:t>Experimenting with AutoML</a:t>
            </a:r>
          </a:p>
        </p:txBody>
      </p:sp>
      <p:pic>
        <p:nvPicPr>
          <p:cNvPr id="8" name="Picture 8" descr="A screenshot of a computer&#10;&#10;Description generated with very high confidence">
            <a:extLst>
              <a:ext uri="{FF2B5EF4-FFF2-40B4-BE49-F238E27FC236}">
                <a16:creationId xmlns:a16="http://schemas.microsoft.com/office/drawing/2014/main" id="{82B81DBF-82D9-4809-B989-8A27BF1754E8}"/>
              </a:ext>
            </a:extLst>
          </p:cNvPr>
          <p:cNvPicPr>
            <a:picLocks noGrp="1" noChangeAspect="1"/>
          </p:cNvPicPr>
          <p:nvPr>
            <p:ph sz="half" idx="2"/>
          </p:nvPr>
        </p:nvPicPr>
        <p:blipFill rotWithShape="1">
          <a:blip r:embed="rId2"/>
          <a:srcRect l="67330" t="13510" r="15696" b="19823"/>
          <a:stretch/>
        </p:blipFill>
        <p:spPr>
          <a:xfrm>
            <a:off x="7482197" y="427512"/>
            <a:ext cx="2817537" cy="6214611"/>
          </a:xfrm>
        </p:spPr>
      </p:pic>
      <p:pic>
        <p:nvPicPr>
          <p:cNvPr id="9" name="Picture 9" descr="A screenshot of a computer&#10;&#10;Description generated with very high confidence">
            <a:extLst>
              <a:ext uri="{FF2B5EF4-FFF2-40B4-BE49-F238E27FC236}">
                <a16:creationId xmlns:a16="http://schemas.microsoft.com/office/drawing/2014/main" id="{5997C6C6-599B-4345-B46D-D1FDF695063C}"/>
              </a:ext>
            </a:extLst>
          </p:cNvPr>
          <p:cNvPicPr>
            <a:picLocks noGrp="1" noChangeAspect="1"/>
          </p:cNvPicPr>
          <p:nvPr>
            <p:ph sz="half" idx="1"/>
          </p:nvPr>
        </p:nvPicPr>
        <p:blipFill rotWithShape="1">
          <a:blip r:embed="rId3"/>
          <a:srcRect l="54579" t="29960" r="30755" b="16317"/>
          <a:stretch/>
        </p:blipFill>
        <p:spPr>
          <a:xfrm>
            <a:off x="1005468" y="1844598"/>
            <a:ext cx="2202838" cy="4532717"/>
          </a:xfrm>
        </p:spPr>
      </p:pic>
      <p:pic>
        <p:nvPicPr>
          <p:cNvPr id="10" name="Picture 10" descr="A screenshot of a computer&#10;&#10;Description generated with very high confidence">
            <a:extLst>
              <a:ext uri="{FF2B5EF4-FFF2-40B4-BE49-F238E27FC236}">
                <a16:creationId xmlns:a16="http://schemas.microsoft.com/office/drawing/2014/main" id="{6CC24F15-6404-4B6B-9524-5CE4446262A0}"/>
              </a:ext>
            </a:extLst>
          </p:cNvPr>
          <p:cNvPicPr>
            <a:picLocks noChangeAspect="1"/>
          </p:cNvPicPr>
          <p:nvPr/>
        </p:nvPicPr>
        <p:blipFill rotWithShape="1">
          <a:blip r:embed="rId4"/>
          <a:srcRect l="67337" t="19579" r="15621" b="49895"/>
          <a:stretch/>
        </p:blipFill>
        <p:spPr>
          <a:xfrm>
            <a:off x="3804425" y="1709622"/>
            <a:ext cx="2918223" cy="2943083"/>
          </a:xfrm>
          <a:prstGeom prst="rect">
            <a:avLst/>
          </a:prstGeom>
        </p:spPr>
      </p:pic>
      <p:pic>
        <p:nvPicPr>
          <p:cNvPr id="11" name="Picture 11" descr="A screenshot of a computer&#10;&#10;Description generated with very high confidence">
            <a:extLst>
              <a:ext uri="{FF2B5EF4-FFF2-40B4-BE49-F238E27FC236}">
                <a16:creationId xmlns:a16="http://schemas.microsoft.com/office/drawing/2014/main" id="{F0AE287F-72B4-4121-BA8F-559162A203A6}"/>
              </a:ext>
            </a:extLst>
          </p:cNvPr>
          <p:cNvPicPr>
            <a:picLocks noChangeAspect="1"/>
          </p:cNvPicPr>
          <p:nvPr/>
        </p:nvPicPr>
        <p:blipFill rotWithShape="1">
          <a:blip r:embed="rId5"/>
          <a:srcRect l="67858" t="69844" r="22315" b="24611"/>
          <a:stretch/>
        </p:blipFill>
        <p:spPr>
          <a:xfrm>
            <a:off x="3881553" y="4599878"/>
            <a:ext cx="1688918" cy="548798"/>
          </a:xfrm>
          <a:prstGeom prst="rect">
            <a:avLst/>
          </a:prstGeom>
        </p:spPr>
      </p:pic>
    </p:spTree>
    <p:extLst>
      <p:ext uri="{BB962C8B-B14F-4D97-AF65-F5344CB8AC3E}">
        <p14:creationId xmlns:p14="http://schemas.microsoft.com/office/powerpoint/2010/main" val="10183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10;&#10;Description generated with very high confidence">
            <a:extLst>
              <a:ext uri="{FF2B5EF4-FFF2-40B4-BE49-F238E27FC236}">
                <a16:creationId xmlns:a16="http://schemas.microsoft.com/office/drawing/2014/main" id="{5545C1F5-BD45-468C-B20E-0D360ACD315A}"/>
              </a:ext>
            </a:extLst>
          </p:cNvPr>
          <p:cNvPicPr>
            <a:picLocks noChangeAspect="1"/>
          </p:cNvPicPr>
          <p:nvPr/>
        </p:nvPicPr>
        <p:blipFill rotWithShape="1">
          <a:blip r:embed="rId2"/>
          <a:srcRect l="67005" t="13855" r="17936" b="30723"/>
          <a:stretch/>
        </p:blipFill>
        <p:spPr>
          <a:xfrm>
            <a:off x="8302084" y="789646"/>
            <a:ext cx="2630118" cy="5422041"/>
          </a:xfrm>
          <a:prstGeom prst="rect">
            <a:avLst/>
          </a:prstGeom>
        </p:spPr>
      </p:pic>
      <p:pic>
        <p:nvPicPr>
          <p:cNvPr id="3" name="Picture 3" descr="A screenshot of a computer&#10;&#10;Description generated with very high confidence">
            <a:extLst>
              <a:ext uri="{FF2B5EF4-FFF2-40B4-BE49-F238E27FC236}">
                <a16:creationId xmlns:a16="http://schemas.microsoft.com/office/drawing/2014/main" id="{AC715AC5-FDB3-4A50-A76F-8A0D9BB1541C}"/>
              </a:ext>
            </a:extLst>
          </p:cNvPr>
          <p:cNvPicPr>
            <a:picLocks noChangeAspect="1"/>
          </p:cNvPicPr>
          <p:nvPr/>
        </p:nvPicPr>
        <p:blipFill rotWithShape="1">
          <a:blip r:embed="rId3"/>
          <a:srcRect l="8972" t="16419" r="49139" b="52226"/>
          <a:stretch/>
        </p:blipFill>
        <p:spPr>
          <a:xfrm>
            <a:off x="579862" y="910451"/>
            <a:ext cx="7465420" cy="3143390"/>
          </a:xfrm>
          <a:prstGeom prst="rect">
            <a:avLst/>
          </a:prstGeom>
        </p:spPr>
      </p:pic>
    </p:spTree>
    <p:extLst>
      <p:ext uri="{BB962C8B-B14F-4D97-AF65-F5344CB8AC3E}">
        <p14:creationId xmlns:p14="http://schemas.microsoft.com/office/powerpoint/2010/main" val="1708063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48BE9B4-57F9-4E67-89F3-8271AD137CF4}"/>
              </a:ext>
            </a:extLst>
          </p:cNvPr>
          <p:cNvSpPr>
            <a:spLocks noGrp="1"/>
          </p:cNvSpPr>
          <p:nvPr>
            <p:ph type="title"/>
          </p:nvPr>
        </p:nvSpPr>
        <p:spPr/>
        <p:txBody>
          <a:bodyPr/>
          <a:lstStyle/>
          <a:p>
            <a:r>
              <a:rPr lang="en-US"/>
              <a:t>Introduction</a:t>
            </a:r>
            <a:endParaRPr lang="ro-RO"/>
          </a:p>
        </p:txBody>
      </p:sp>
      <p:sp>
        <p:nvSpPr>
          <p:cNvPr id="3" name="Substituent conținut 2">
            <a:extLst>
              <a:ext uri="{FF2B5EF4-FFF2-40B4-BE49-F238E27FC236}">
                <a16:creationId xmlns:a16="http://schemas.microsoft.com/office/drawing/2014/main" id="{1B07D414-2A15-4C5A-9DDB-F57CD9B10E60}"/>
              </a:ext>
            </a:extLst>
          </p:cNvPr>
          <p:cNvSpPr>
            <a:spLocks noGrp="1"/>
          </p:cNvSpPr>
          <p:nvPr>
            <p:ph idx="1"/>
          </p:nvPr>
        </p:nvSpPr>
        <p:spPr>
          <a:xfrm>
            <a:off x="670775" y="2952750"/>
            <a:ext cx="5257800" cy="2153947"/>
          </a:xfrm>
        </p:spPr>
        <p:txBody>
          <a:bodyPr>
            <a:normAutofit lnSpcReduction="10000"/>
          </a:bodyPr>
          <a:lstStyle/>
          <a:p>
            <a:pPr marL="0" indent="0">
              <a:buNone/>
            </a:pPr>
            <a:r>
              <a:rPr lang="ro-RO" b="1"/>
              <a:t>Artificial intelligence (AI)</a:t>
            </a:r>
            <a:r>
              <a:rPr lang="ro-RO"/>
              <a:t> is a technique that enables computers to mimic human intelligence. It includes machine learning.</a:t>
            </a:r>
            <a:br>
              <a:rPr lang="en-US"/>
            </a:br>
            <a:endParaRPr lang="ro-RO"/>
          </a:p>
          <a:p>
            <a:pPr marL="0" indent="0">
              <a:buNone/>
            </a:pPr>
            <a:endParaRPr lang="ro-RO"/>
          </a:p>
        </p:txBody>
      </p:sp>
      <p:pic>
        <p:nvPicPr>
          <p:cNvPr id="5" name="Picture 4">
            <a:extLst>
              <a:ext uri="{FF2B5EF4-FFF2-40B4-BE49-F238E27FC236}">
                <a16:creationId xmlns:a16="http://schemas.microsoft.com/office/drawing/2014/main" id="{E21DC85C-8D51-4249-9740-50385708D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900" y="2952750"/>
            <a:ext cx="5372100" cy="3905250"/>
          </a:xfrm>
          <a:prstGeom prst="rect">
            <a:avLst/>
          </a:prstGeom>
        </p:spPr>
      </p:pic>
    </p:spTree>
    <p:extLst>
      <p:ext uri="{BB962C8B-B14F-4D97-AF65-F5344CB8AC3E}">
        <p14:creationId xmlns:p14="http://schemas.microsoft.com/office/powerpoint/2010/main" val="1502544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A0E7262-2D97-41F1-A14E-8D5F31DE92F9}"/>
              </a:ext>
            </a:extLst>
          </p:cNvPr>
          <p:cNvSpPr>
            <a:spLocks noGrp="1"/>
          </p:cNvSpPr>
          <p:nvPr>
            <p:ph type="title"/>
          </p:nvPr>
        </p:nvSpPr>
        <p:spPr/>
        <p:txBody>
          <a:bodyPr/>
          <a:lstStyle/>
          <a:p>
            <a:r>
              <a:rPr lang="en-US"/>
              <a:t>Conclusions</a:t>
            </a:r>
            <a:endParaRPr lang="ro-RO"/>
          </a:p>
        </p:txBody>
      </p:sp>
      <p:sp>
        <p:nvSpPr>
          <p:cNvPr id="3" name="Substituent conținut 2">
            <a:extLst>
              <a:ext uri="{FF2B5EF4-FFF2-40B4-BE49-F238E27FC236}">
                <a16:creationId xmlns:a16="http://schemas.microsoft.com/office/drawing/2014/main" id="{5E32DAB1-32F9-407C-8222-BAFAF9CE9591}"/>
              </a:ext>
            </a:extLst>
          </p:cNvPr>
          <p:cNvSpPr>
            <a:spLocks noGrp="1"/>
          </p:cNvSpPr>
          <p:nvPr>
            <p:ph idx="1"/>
          </p:nvPr>
        </p:nvSpPr>
        <p:spPr>
          <a:xfrm>
            <a:off x="5164428" y="994937"/>
            <a:ext cx="6722773" cy="5863063"/>
          </a:xfrm>
        </p:spPr>
        <p:txBody>
          <a:bodyPr vert="horz" lIns="91440" tIns="45720" rIns="91440" bIns="45720" rtlCol="0" anchor="t">
            <a:normAutofit/>
          </a:bodyPr>
          <a:lstStyle/>
          <a:p>
            <a:pPr marL="0" indent="0">
              <a:buNone/>
            </a:pPr>
            <a:r>
              <a:rPr lang="ro-RO"/>
              <a:t>In order for us to have a better prediction for this virus (COVID19) the best solution is to fusion our algorithms: Random Forest with LSTM and ARIMA , because nor for every country is suitable  and also for the graph representation is Arima best represented. Why are we saying that not only one algorithm is the best one?</a:t>
            </a:r>
          </a:p>
          <a:p>
            <a:pPr marL="0" indent="0">
              <a:buNone/>
            </a:pPr>
            <a:r>
              <a:rPr lang="ro-RO"/>
              <a:t>Well, because each country has a variational nb. of deaths or even cases, so not a single model is the right approch but a fusion of models.</a:t>
            </a:r>
          </a:p>
          <a:p>
            <a:pPr marL="0" indent="0">
              <a:buNone/>
            </a:pPr>
            <a:endParaRPr lang="ro-RO"/>
          </a:p>
          <a:p>
            <a:pPr marL="0" indent="0">
              <a:buNone/>
            </a:pPr>
            <a:endParaRPr lang="ro-RO"/>
          </a:p>
        </p:txBody>
      </p:sp>
      <p:pic>
        <p:nvPicPr>
          <p:cNvPr id="5" name="Picture 4">
            <a:extLst>
              <a:ext uri="{FF2B5EF4-FFF2-40B4-BE49-F238E27FC236}">
                <a16:creationId xmlns:a16="http://schemas.microsoft.com/office/drawing/2014/main" id="{3551EDEE-88FB-44DF-BC37-CF929BBE5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0431"/>
            <a:ext cx="4367569" cy="4367569"/>
          </a:xfrm>
          <a:prstGeom prst="rect">
            <a:avLst/>
          </a:prstGeom>
        </p:spPr>
      </p:pic>
    </p:spTree>
    <p:extLst>
      <p:ext uri="{BB962C8B-B14F-4D97-AF65-F5344CB8AC3E}">
        <p14:creationId xmlns:p14="http://schemas.microsoft.com/office/powerpoint/2010/main" val="179476567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81C0EB93-5586-4B43-A354-9B90435BFB73}"/>
              </a:ext>
            </a:extLst>
          </p:cNvPr>
          <p:cNvSpPr>
            <a:spLocks noGrp="1"/>
          </p:cNvSpPr>
          <p:nvPr>
            <p:ph type="title"/>
          </p:nvPr>
        </p:nvSpPr>
        <p:spPr/>
        <p:txBody>
          <a:bodyPr/>
          <a:lstStyle/>
          <a:p>
            <a:pPr algn="ctr"/>
            <a:r>
              <a:rPr lang="en-US"/>
              <a:t>Thank you!</a:t>
            </a:r>
            <a:endParaRPr lang="ro-RO"/>
          </a:p>
        </p:txBody>
      </p:sp>
      <p:pic>
        <p:nvPicPr>
          <p:cNvPr id="5" name="Content Placeholder 4">
            <a:extLst>
              <a:ext uri="{FF2B5EF4-FFF2-40B4-BE49-F238E27FC236}">
                <a16:creationId xmlns:a16="http://schemas.microsoft.com/office/drawing/2014/main" id="{E3F9CFF5-3F3F-4BFF-85D5-EE161726EE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8970" y="1825625"/>
            <a:ext cx="7851148" cy="4420629"/>
          </a:xfrm>
        </p:spPr>
      </p:pic>
    </p:spTree>
    <p:extLst>
      <p:ext uri="{BB962C8B-B14F-4D97-AF65-F5344CB8AC3E}">
        <p14:creationId xmlns:p14="http://schemas.microsoft.com/office/powerpoint/2010/main" val="1203331014"/>
      </p:ext>
    </p:extLst>
  </p:cSld>
  <p:clrMapOvr>
    <a:masterClrMapping/>
  </p:clrMapOvr>
  <mc:AlternateContent xmlns:mc="http://schemas.openxmlformats.org/markup-compatibility/2006" xmlns:p14="http://schemas.microsoft.com/office/powerpoint/2010/main">
    <mc:Choice Requires="p14">
      <p:transition spd="slow" p14:dur="4000" advTm="1000">
        <p14:vortex dir="r"/>
        <p:sndAc>
          <p:stSnd loop="1">
            <p:snd r:embed="rId2" name="applause.wav"/>
          </p:stSnd>
        </p:sndAc>
      </p:transition>
    </mc:Choice>
    <mc:Fallback xmlns="">
      <p:transition spd="slow" advTm="1000">
        <p:fade/>
        <p:sndAc>
          <p:stSnd loop="1">
            <p:snd r:embed="rId4" name="applause.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84E92C-57DC-4155-AAEC-A585EDC5698F}"/>
              </a:ext>
            </a:extLst>
          </p:cNvPr>
          <p:cNvSpPr>
            <a:spLocks noGrp="1"/>
          </p:cNvSpPr>
          <p:nvPr>
            <p:ph type="title"/>
          </p:nvPr>
        </p:nvSpPr>
        <p:spPr/>
        <p:txBody>
          <a:bodyPr/>
          <a:lstStyle/>
          <a:p>
            <a:r>
              <a:rPr lang="en-US"/>
              <a:t>Theoretical part</a:t>
            </a:r>
            <a:endParaRPr lang="ro-RO"/>
          </a:p>
        </p:txBody>
      </p:sp>
      <p:sp>
        <p:nvSpPr>
          <p:cNvPr id="5" name="Content Placeholder 4">
            <a:extLst>
              <a:ext uri="{FF2B5EF4-FFF2-40B4-BE49-F238E27FC236}">
                <a16:creationId xmlns:a16="http://schemas.microsoft.com/office/drawing/2014/main" id="{2B3E4A24-2A51-4D26-9806-C5177903D93E}"/>
              </a:ext>
            </a:extLst>
          </p:cNvPr>
          <p:cNvSpPr>
            <a:spLocks noGrp="1"/>
          </p:cNvSpPr>
          <p:nvPr>
            <p:ph sz="half" idx="1"/>
          </p:nvPr>
        </p:nvSpPr>
        <p:spPr/>
        <p:txBody>
          <a:bodyPr>
            <a:normAutofit fontScale="77500" lnSpcReduction="20000"/>
          </a:bodyPr>
          <a:lstStyle/>
          <a:p>
            <a:r>
              <a:rPr lang="ro-RO" b="1"/>
              <a:t>Deep learning</a:t>
            </a:r>
            <a:r>
              <a:rPr lang="ro-RO"/>
              <a:t> is a subset of machine learning that's based on artificial neural networks. The </a:t>
            </a:r>
            <a:r>
              <a:rPr lang="ro-RO" i="1"/>
              <a:t>learning process</a:t>
            </a:r>
            <a:r>
              <a:rPr lang="ro-RO"/>
              <a:t> is </a:t>
            </a:r>
            <a:r>
              <a:rPr lang="ro-RO" i="1"/>
              <a:t>deep</a:t>
            </a:r>
            <a:r>
              <a:rPr lang="ro-RO"/>
              <a:t> because the structure of artificial neural networks consists of multiple input, output, and hidden layers. Each layer contains units that transform the input data into information that the next layer can use for a certain predictive task. Thanks to this structure, a machine can learn through its own data processing.</a:t>
            </a:r>
          </a:p>
          <a:p>
            <a:endParaRPr lang="ro-RO"/>
          </a:p>
        </p:txBody>
      </p:sp>
      <p:sp>
        <p:nvSpPr>
          <p:cNvPr id="6" name="Content Placeholder 5">
            <a:extLst>
              <a:ext uri="{FF2B5EF4-FFF2-40B4-BE49-F238E27FC236}">
                <a16:creationId xmlns:a16="http://schemas.microsoft.com/office/drawing/2014/main" id="{3235646C-C878-48C1-A271-F3C97C89C11C}"/>
              </a:ext>
            </a:extLst>
          </p:cNvPr>
          <p:cNvSpPr>
            <a:spLocks noGrp="1"/>
          </p:cNvSpPr>
          <p:nvPr>
            <p:ph sz="half" idx="2"/>
          </p:nvPr>
        </p:nvSpPr>
        <p:spPr/>
        <p:txBody>
          <a:bodyPr>
            <a:normAutofit fontScale="77500" lnSpcReduction="20000"/>
          </a:bodyPr>
          <a:lstStyle/>
          <a:p>
            <a:r>
              <a:rPr lang="ro-RO" b="1"/>
              <a:t>Machine learning</a:t>
            </a:r>
            <a:r>
              <a:rPr lang="ro-RO"/>
              <a:t> is a subset of artificial intelligence that uses techniques (such as deep learning) that enable machines to use experience to improve at tasks. The </a:t>
            </a:r>
            <a:r>
              <a:rPr lang="ro-RO" i="1"/>
              <a:t>learning process</a:t>
            </a:r>
            <a:r>
              <a:rPr lang="ro-RO"/>
              <a:t> is based on the following steps:</a:t>
            </a:r>
            <a:endParaRPr lang="ro-RO" sz="2400"/>
          </a:p>
          <a:p>
            <a:pPr lvl="1"/>
            <a:r>
              <a:rPr lang="ro-RO"/>
              <a:t>Feed data into an algorithm. (In this step you can provide additional information to the model, for example, by performing feature extraction.)</a:t>
            </a:r>
            <a:endParaRPr lang="ro-RO" sz="2000"/>
          </a:p>
          <a:p>
            <a:pPr lvl="1"/>
            <a:r>
              <a:rPr lang="ro-RO"/>
              <a:t>Use this data to train a model.</a:t>
            </a:r>
            <a:endParaRPr lang="ro-RO" sz="2000"/>
          </a:p>
          <a:p>
            <a:pPr lvl="1"/>
            <a:r>
              <a:rPr lang="ro-RO"/>
              <a:t>Test and deploy the model.</a:t>
            </a:r>
            <a:endParaRPr lang="ro-RO" sz="2000"/>
          </a:p>
          <a:p>
            <a:pPr lvl="1"/>
            <a:r>
              <a:rPr lang="ro-RO"/>
              <a:t>Consume the deployed model to do an automated predictive task. (In other words, call and use the deployed model to receive the predictions returned by the model.)</a:t>
            </a:r>
            <a:endParaRPr lang="ro-RO" sz="2000"/>
          </a:p>
          <a:p>
            <a:endParaRPr lang="ro-RO"/>
          </a:p>
        </p:txBody>
      </p:sp>
    </p:spTree>
    <p:extLst>
      <p:ext uri="{BB962C8B-B14F-4D97-AF65-F5344CB8AC3E}">
        <p14:creationId xmlns:p14="http://schemas.microsoft.com/office/powerpoint/2010/main" val="33095050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189E-1757-46E4-B621-4EE429889FF5}"/>
              </a:ext>
            </a:extLst>
          </p:cNvPr>
          <p:cNvSpPr>
            <a:spLocks noGrp="1"/>
          </p:cNvSpPr>
          <p:nvPr>
            <p:ph type="title"/>
          </p:nvPr>
        </p:nvSpPr>
        <p:spPr/>
        <p:txBody>
          <a:bodyPr/>
          <a:lstStyle/>
          <a:p>
            <a:r>
              <a:rPr lang="en-US"/>
              <a:t>Theoretical part</a:t>
            </a:r>
            <a:endParaRPr lang="ro-RO"/>
          </a:p>
        </p:txBody>
      </p:sp>
      <p:sp>
        <p:nvSpPr>
          <p:cNvPr id="4" name="Content Placeholder 3">
            <a:extLst>
              <a:ext uri="{FF2B5EF4-FFF2-40B4-BE49-F238E27FC236}">
                <a16:creationId xmlns:a16="http://schemas.microsoft.com/office/drawing/2014/main" id="{0DBD5627-460D-4E87-B8E2-F51B6C90A66A}"/>
              </a:ext>
            </a:extLst>
          </p:cNvPr>
          <p:cNvSpPr>
            <a:spLocks noGrp="1"/>
          </p:cNvSpPr>
          <p:nvPr>
            <p:ph sz="half" idx="1"/>
          </p:nvPr>
        </p:nvSpPr>
        <p:spPr/>
        <p:txBody>
          <a:bodyPr vert="horz" lIns="91440" tIns="45720" rIns="91440" bIns="45720" rtlCol="0" anchor="t">
            <a:normAutofit fontScale="92500" lnSpcReduction="10000"/>
          </a:bodyPr>
          <a:lstStyle/>
          <a:p>
            <a:pPr marL="0" indent="0">
              <a:buNone/>
            </a:pPr>
            <a:r>
              <a:rPr lang="en-US" b="1"/>
              <a:t>Random Forest</a:t>
            </a:r>
          </a:p>
          <a:p>
            <a:pPr marL="0" indent="0">
              <a:buNone/>
            </a:pPr>
            <a:r>
              <a:rPr lang="en-US">
                <a:ea typeface="+mn-lt"/>
                <a:cs typeface="+mn-lt"/>
              </a:rPr>
              <a:t>Random forests or random decision forests are an ensemble learning method for classification, regression and other tasks that operate by constructing a multitude of decision trees at training time and outputting the class that is the model of the classes (classification) or mean prediction (regression) of the individual trees.</a:t>
            </a:r>
            <a:endParaRPr lang="en-US"/>
          </a:p>
        </p:txBody>
      </p:sp>
      <p:pic>
        <p:nvPicPr>
          <p:cNvPr id="3" name="Imagine 5" descr="O imagine care conține text, hartă&#10;&#10;Descrierea a fost generată cu un grad foarte mare de încredere">
            <a:extLst>
              <a:ext uri="{FF2B5EF4-FFF2-40B4-BE49-F238E27FC236}">
                <a16:creationId xmlns:a16="http://schemas.microsoft.com/office/drawing/2014/main" id="{45E13ED2-E595-4000-B9A9-DFAFA0E43CC1}"/>
              </a:ext>
            </a:extLst>
          </p:cNvPr>
          <p:cNvPicPr>
            <a:picLocks noGrp="1" noChangeAspect="1"/>
          </p:cNvPicPr>
          <p:nvPr>
            <p:ph sz="half" idx="2"/>
          </p:nvPr>
        </p:nvPicPr>
        <p:blipFill>
          <a:blip r:embed="rId2"/>
          <a:stretch>
            <a:fillRect/>
          </a:stretch>
        </p:blipFill>
        <p:spPr>
          <a:xfrm>
            <a:off x="6172200" y="2058194"/>
            <a:ext cx="5181600" cy="3886200"/>
          </a:xfrm>
        </p:spPr>
      </p:pic>
    </p:spTree>
    <p:extLst>
      <p:ext uri="{BB962C8B-B14F-4D97-AF65-F5344CB8AC3E}">
        <p14:creationId xmlns:p14="http://schemas.microsoft.com/office/powerpoint/2010/main" val="229615844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C869-F06A-4C2D-A591-5283A673E271}"/>
              </a:ext>
            </a:extLst>
          </p:cNvPr>
          <p:cNvSpPr>
            <a:spLocks noGrp="1"/>
          </p:cNvSpPr>
          <p:nvPr>
            <p:ph type="title"/>
          </p:nvPr>
        </p:nvSpPr>
        <p:spPr/>
        <p:txBody>
          <a:bodyPr/>
          <a:lstStyle/>
          <a:p>
            <a:r>
              <a:rPr lang="en-US"/>
              <a:t>Theoretical part</a:t>
            </a:r>
            <a:endParaRPr lang="ro-RO"/>
          </a:p>
        </p:txBody>
      </p:sp>
      <p:sp>
        <p:nvSpPr>
          <p:cNvPr id="3" name="Content Placeholder 2">
            <a:extLst>
              <a:ext uri="{FF2B5EF4-FFF2-40B4-BE49-F238E27FC236}">
                <a16:creationId xmlns:a16="http://schemas.microsoft.com/office/drawing/2014/main" id="{64A04581-ED85-4133-97C5-1E64374AB469}"/>
              </a:ext>
            </a:extLst>
          </p:cNvPr>
          <p:cNvSpPr>
            <a:spLocks noGrp="1"/>
          </p:cNvSpPr>
          <p:nvPr>
            <p:ph sz="half" idx="1"/>
          </p:nvPr>
        </p:nvSpPr>
        <p:spPr/>
        <p:txBody>
          <a:bodyPr vert="horz" lIns="91440" tIns="45720" rIns="91440" bIns="45720" rtlCol="0" anchor="t">
            <a:normAutofit fontScale="85000" lnSpcReduction="10000"/>
          </a:bodyPr>
          <a:lstStyle/>
          <a:p>
            <a:pPr marL="0" indent="0">
              <a:buNone/>
            </a:pPr>
            <a:r>
              <a:rPr lang="en-US" b="1"/>
              <a:t>ARIMA (</a:t>
            </a:r>
            <a:r>
              <a:rPr lang="en-US" b="1">
                <a:ea typeface="+mn-lt"/>
                <a:cs typeface="+mn-lt"/>
              </a:rPr>
              <a:t>Autoregressive Integrated Moving Average</a:t>
            </a:r>
            <a:r>
              <a:rPr lang="en-US" b="1"/>
              <a:t>)</a:t>
            </a:r>
            <a:endParaRPr lang="ro-RO"/>
          </a:p>
          <a:p>
            <a:pPr marL="0" indent="0">
              <a:buNone/>
            </a:pPr>
            <a:r>
              <a:rPr lang="ro-RO">
                <a:ea typeface="+mn-lt"/>
                <a:cs typeface="+mn-lt"/>
              </a:rPr>
              <a:t>This model is fitted to time series data either to better understand the data or to predict future points in the series (forecasting). ARIMA models are applied in some cases where data show evidence of non-stationarity, where an initial differencing step (corresponding to the "integrated"part of the model) can be applied one or more times to eliminate the non-stationarity.</a:t>
            </a:r>
            <a:endParaRPr lang="ro-RO" baseline="30000"/>
          </a:p>
          <a:p>
            <a:endParaRPr lang="ro-RO"/>
          </a:p>
        </p:txBody>
      </p:sp>
      <p:pic>
        <p:nvPicPr>
          <p:cNvPr id="4" name="Imagine 5" descr="O imagine care conține captură de ecran&#10;&#10;Descrierea a fost generată cu un grad foarte mare de încredere">
            <a:extLst>
              <a:ext uri="{FF2B5EF4-FFF2-40B4-BE49-F238E27FC236}">
                <a16:creationId xmlns:a16="http://schemas.microsoft.com/office/drawing/2014/main" id="{80A656CD-577B-4271-8AC0-44C871F3AABC}"/>
              </a:ext>
            </a:extLst>
          </p:cNvPr>
          <p:cNvPicPr>
            <a:picLocks noGrp="1" noChangeAspect="1"/>
          </p:cNvPicPr>
          <p:nvPr>
            <p:ph sz="half" idx="2"/>
          </p:nvPr>
        </p:nvPicPr>
        <p:blipFill>
          <a:blip r:embed="rId2"/>
          <a:stretch>
            <a:fillRect/>
          </a:stretch>
        </p:blipFill>
        <p:spPr>
          <a:xfrm>
            <a:off x="6172200" y="2121973"/>
            <a:ext cx="5181600" cy="2680342"/>
          </a:xfrm>
        </p:spPr>
      </p:pic>
    </p:spTree>
    <p:extLst>
      <p:ext uri="{BB962C8B-B14F-4D97-AF65-F5344CB8AC3E}">
        <p14:creationId xmlns:p14="http://schemas.microsoft.com/office/powerpoint/2010/main" val="42048886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1FAFE-DE20-492D-93A2-10364F234571}"/>
              </a:ext>
            </a:extLst>
          </p:cNvPr>
          <p:cNvSpPr>
            <a:spLocks noGrp="1"/>
          </p:cNvSpPr>
          <p:nvPr>
            <p:ph type="title"/>
          </p:nvPr>
        </p:nvSpPr>
        <p:spPr/>
        <p:txBody>
          <a:bodyPr/>
          <a:lstStyle/>
          <a:p>
            <a:r>
              <a:rPr lang="en-US"/>
              <a:t>Practical part-Random Forest algorithm</a:t>
            </a:r>
            <a:endParaRPr lang="ro-RO"/>
          </a:p>
        </p:txBody>
      </p:sp>
      <p:sp>
        <p:nvSpPr>
          <p:cNvPr id="3" name="Content Placeholder 2">
            <a:extLst>
              <a:ext uri="{FF2B5EF4-FFF2-40B4-BE49-F238E27FC236}">
                <a16:creationId xmlns:a16="http://schemas.microsoft.com/office/drawing/2014/main" id="{114F92ED-52F0-4904-A285-F8F04CE37700}"/>
              </a:ext>
            </a:extLst>
          </p:cNvPr>
          <p:cNvSpPr>
            <a:spLocks noGrp="1"/>
          </p:cNvSpPr>
          <p:nvPr>
            <p:ph sz="half" idx="1"/>
          </p:nvPr>
        </p:nvSpPr>
        <p:spPr>
          <a:xfrm>
            <a:off x="838723" y="1825625"/>
            <a:ext cx="6091556" cy="4351338"/>
          </a:xfrm>
        </p:spPr>
        <p:txBody>
          <a:bodyPr vert="horz" lIns="91440" tIns="45720" rIns="91440" bIns="45720" rtlCol="0" anchor="t">
            <a:normAutofit/>
          </a:bodyPr>
          <a:lstStyle/>
          <a:p>
            <a:pPr marL="0" indent="0">
              <a:buNone/>
            </a:pPr>
            <a:r>
              <a:rPr lang="ro-RO" err="1"/>
              <a:t>Italy</a:t>
            </a:r>
            <a:r>
              <a:rPr lang="ro-RO"/>
              <a:t>: </a:t>
            </a:r>
          </a:p>
          <a:p>
            <a:pPr marL="0" indent="0">
              <a:buNone/>
            </a:pPr>
            <a:r>
              <a:rPr lang="ro-RO" err="1"/>
              <a:t>starting</a:t>
            </a:r>
            <a:r>
              <a:rPr lang="ro-RO"/>
              <a:t> </a:t>
            </a:r>
            <a:r>
              <a:rPr lang="ro-RO" err="1"/>
              <a:t>the</a:t>
            </a:r>
            <a:r>
              <a:rPr lang="ro-RO"/>
              <a:t> </a:t>
            </a:r>
            <a:r>
              <a:rPr lang="ro-RO" err="1"/>
              <a:t>forecast</a:t>
            </a:r>
            <a:r>
              <a:rPr lang="ro-RO"/>
              <a:t> </a:t>
            </a:r>
            <a:r>
              <a:rPr lang="ro-RO" err="1"/>
              <a:t>from</a:t>
            </a:r>
            <a:r>
              <a:rPr lang="ro-RO"/>
              <a:t> 20.05.2020- June </a:t>
            </a:r>
          </a:p>
          <a:p>
            <a:pPr marL="0" indent="0">
              <a:buNone/>
            </a:pPr>
            <a:r>
              <a:rPr lang="ro-RO" err="1"/>
              <a:t>accuracy</a:t>
            </a:r>
            <a:r>
              <a:rPr lang="ro-RO"/>
              <a:t> 96% </a:t>
            </a:r>
          </a:p>
        </p:txBody>
      </p:sp>
      <p:pic>
        <p:nvPicPr>
          <p:cNvPr id="6" name="Imagine 6" descr="O imagine care conține captură de ecran&#10;&#10;Descrierea a fost generată cu un grad foarte mare de încredere">
            <a:extLst>
              <a:ext uri="{FF2B5EF4-FFF2-40B4-BE49-F238E27FC236}">
                <a16:creationId xmlns:a16="http://schemas.microsoft.com/office/drawing/2014/main" id="{DECDB4DD-939D-4DDF-9AA6-A92561460CD1}"/>
              </a:ext>
            </a:extLst>
          </p:cNvPr>
          <p:cNvPicPr>
            <a:picLocks noChangeAspect="1"/>
          </p:cNvPicPr>
          <p:nvPr/>
        </p:nvPicPr>
        <p:blipFill>
          <a:blip r:embed="rId2"/>
          <a:stretch>
            <a:fillRect/>
          </a:stretch>
        </p:blipFill>
        <p:spPr>
          <a:xfrm>
            <a:off x="5019790" y="2359204"/>
            <a:ext cx="7674633" cy="3998977"/>
          </a:xfrm>
          <a:prstGeom prst="rect">
            <a:avLst/>
          </a:prstGeom>
        </p:spPr>
      </p:pic>
    </p:spTree>
    <p:extLst>
      <p:ext uri="{BB962C8B-B14F-4D97-AF65-F5344CB8AC3E}">
        <p14:creationId xmlns:p14="http://schemas.microsoft.com/office/powerpoint/2010/main" val="1460706000"/>
      </p:ext>
    </p:extLst>
  </p:cSld>
  <p:clrMapOvr>
    <a:masterClrMapping/>
  </p:clrMapOvr>
</p:sld>
</file>

<file path=ppt/theme/theme1.xml><?xml version="1.0" encoding="utf-8"?>
<a:theme xmlns:a="http://schemas.openxmlformats.org/drawingml/2006/main" name="ShapesVTI">
  <a:themeElements>
    <a:clrScheme name="AnalogousFromLightSeed_2SEEDS">
      <a:dk1>
        <a:srgbClr val="000000"/>
      </a:dk1>
      <a:lt1>
        <a:srgbClr val="FFFFFF"/>
      </a:lt1>
      <a:dk2>
        <a:srgbClr val="412425"/>
      </a:dk2>
      <a:lt2>
        <a:srgbClr val="E2E8E8"/>
      </a:lt2>
      <a:accent1>
        <a:srgbClr val="BA7F81"/>
      </a:accent1>
      <a:accent2>
        <a:srgbClr val="C696AC"/>
      </a:accent2>
      <a:accent3>
        <a:srgbClr val="BF9D88"/>
      </a:accent3>
      <a:accent4>
        <a:srgbClr val="75ACAA"/>
      </a:accent4>
      <a:accent5>
        <a:srgbClr val="86A9BD"/>
      </a:accent5>
      <a:accent6>
        <a:srgbClr val="7F8BBA"/>
      </a:accent6>
      <a:hlink>
        <a:srgbClr val="568E8C"/>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51</Slides>
  <Notes>0</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ShapesVTI</vt:lpstr>
      <vt:lpstr>Analysis System for COVID19</vt:lpstr>
      <vt:lpstr>Content</vt:lpstr>
      <vt:lpstr>What we think AI is</vt:lpstr>
      <vt:lpstr>What the AI actually is</vt:lpstr>
      <vt:lpstr>Introduction</vt:lpstr>
      <vt:lpstr>Theoretical part</vt:lpstr>
      <vt:lpstr>Theoretical part</vt:lpstr>
      <vt:lpstr>Theoretical part</vt:lpstr>
      <vt:lpstr>Practical part-Random Forest algorithm</vt:lpstr>
      <vt:lpstr>Practical part-Random Forest algorithm </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Practical part-Random Forest algorithm</vt:lpstr>
      <vt:lpstr>Results from Random Forest</vt:lpstr>
      <vt:lpstr>Theoretical part</vt:lpstr>
      <vt:lpstr>Theoretical part</vt:lpstr>
      <vt:lpstr>LSTM Model with Keras</vt:lpstr>
      <vt:lpstr>LSTM Forecast - Romania</vt:lpstr>
      <vt:lpstr>LSTM Forecast - Italy</vt:lpstr>
      <vt:lpstr>LSTM Forecast - Germany</vt:lpstr>
      <vt:lpstr>LSTM Forecast - Spain</vt:lpstr>
      <vt:lpstr>LSTM Forecast - Austria</vt:lpstr>
      <vt:lpstr>LSTM Forecast - France</vt:lpstr>
      <vt:lpstr>LSTM Forecast - China</vt:lpstr>
      <vt:lpstr>LSTM Forecast – United Kingdom</vt:lpstr>
      <vt:lpstr>Why RNNs over traditional NN?</vt:lpstr>
      <vt:lpstr>ARIMA Forecast – Italy </vt:lpstr>
      <vt:lpstr>ARIMA Forecast – Italy </vt:lpstr>
      <vt:lpstr>ARIMA Forecast – Romania </vt:lpstr>
      <vt:lpstr>ARIMA Forecast – Romania</vt:lpstr>
      <vt:lpstr>PowerPoint Presentation</vt:lpstr>
      <vt:lpstr>PowerPoint Presentation</vt:lpstr>
      <vt:lpstr>Experimenting with AutoML</vt:lpstr>
      <vt:lpstr>PowerPoint Presentation</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AI System</dc:title>
  <dc:creator>Miruna</dc:creator>
  <cp:revision>2</cp:revision>
  <dcterms:created xsi:type="dcterms:W3CDTF">2020-05-04T13:35:11Z</dcterms:created>
  <dcterms:modified xsi:type="dcterms:W3CDTF">2020-11-28T19:17:03Z</dcterms:modified>
</cp:coreProperties>
</file>